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9" r:id="rId1"/>
  </p:sldMasterIdLst>
  <p:notesMasterIdLst>
    <p:notesMasterId r:id="rId47"/>
  </p:notesMasterIdLst>
  <p:handoutMasterIdLst>
    <p:handoutMasterId r:id="rId48"/>
  </p:handoutMasterIdLst>
  <p:sldIdLst>
    <p:sldId id="256" r:id="rId2"/>
    <p:sldId id="294" r:id="rId3"/>
    <p:sldId id="259" r:id="rId4"/>
    <p:sldId id="311" r:id="rId5"/>
    <p:sldId id="312" r:id="rId6"/>
    <p:sldId id="258" r:id="rId7"/>
    <p:sldId id="313" r:id="rId8"/>
    <p:sldId id="257" r:id="rId9"/>
    <p:sldId id="270" r:id="rId10"/>
    <p:sldId id="320" r:id="rId11"/>
    <p:sldId id="260" r:id="rId12"/>
    <p:sldId id="321" r:id="rId13"/>
    <p:sldId id="322" r:id="rId14"/>
    <p:sldId id="323" r:id="rId15"/>
    <p:sldId id="261" r:id="rId16"/>
    <p:sldId id="265" r:id="rId17"/>
    <p:sldId id="317" r:id="rId18"/>
    <p:sldId id="318" r:id="rId19"/>
    <p:sldId id="324" r:id="rId20"/>
    <p:sldId id="268" r:id="rId21"/>
    <p:sldId id="269" r:id="rId22"/>
    <p:sldId id="315" r:id="rId23"/>
    <p:sldId id="316" r:id="rId24"/>
    <p:sldId id="297" r:id="rId25"/>
    <p:sldId id="319" r:id="rId26"/>
    <p:sldId id="298" r:id="rId27"/>
    <p:sldId id="299" r:id="rId28"/>
    <p:sldId id="314" r:id="rId29"/>
    <p:sldId id="300" r:id="rId30"/>
    <p:sldId id="301" r:id="rId31"/>
    <p:sldId id="325" r:id="rId32"/>
    <p:sldId id="326" r:id="rId33"/>
    <p:sldId id="328" r:id="rId34"/>
    <p:sldId id="302" r:id="rId35"/>
    <p:sldId id="329" r:id="rId36"/>
    <p:sldId id="303" r:id="rId37"/>
    <p:sldId id="330" r:id="rId38"/>
    <p:sldId id="304" r:id="rId39"/>
    <p:sldId id="305" r:id="rId40"/>
    <p:sldId id="306" r:id="rId41"/>
    <p:sldId id="307" r:id="rId42"/>
    <p:sldId id="308" r:id="rId43"/>
    <p:sldId id="309" r:id="rId44"/>
    <p:sldId id="310" r:id="rId45"/>
    <p:sldId id="327" r:id="rId46"/>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F882CF1-BFBB-4AFC-B941-4DFD2755AC5A}">
          <p14:sldIdLst>
            <p14:sldId id="256"/>
            <p14:sldId id="294"/>
            <p14:sldId id="259"/>
            <p14:sldId id="311"/>
            <p14:sldId id="312"/>
            <p14:sldId id="258"/>
            <p14:sldId id="313"/>
            <p14:sldId id="257"/>
            <p14:sldId id="270"/>
            <p14:sldId id="320"/>
            <p14:sldId id="260"/>
            <p14:sldId id="321"/>
            <p14:sldId id="322"/>
            <p14:sldId id="323"/>
            <p14:sldId id="261"/>
            <p14:sldId id="265"/>
            <p14:sldId id="317"/>
            <p14:sldId id="318"/>
            <p14:sldId id="324"/>
            <p14:sldId id="268"/>
            <p14:sldId id="269"/>
            <p14:sldId id="315"/>
            <p14:sldId id="316"/>
            <p14:sldId id="297"/>
            <p14:sldId id="319"/>
            <p14:sldId id="298"/>
            <p14:sldId id="299"/>
            <p14:sldId id="314"/>
            <p14:sldId id="300"/>
            <p14:sldId id="301"/>
            <p14:sldId id="325"/>
            <p14:sldId id="326"/>
            <p14:sldId id="328"/>
            <p14:sldId id="302"/>
            <p14:sldId id="329"/>
            <p14:sldId id="303"/>
            <p14:sldId id="330"/>
            <p14:sldId id="304"/>
            <p14:sldId id="305"/>
            <p14:sldId id="306"/>
            <p14:sldId id="307"/>
            <p14:sldId id="308"/>
            <p14:sldId id="309"/>
            <p14:sldId id="310"/>
            <p14:sldId id="32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rovich, Andrea Michelle Albert" initials="MAMA" lastIdx="1" clrIdx="0">
    <p:extLst>
      <p:ext uri="{19B8F6BF-5375-455C-9EA6-DF929625EA0E}">
        <p15:presenceInfo xmlns:p15="http://schemas.microsoft.com/office/powerpoint/2012/main" userId="S-1-5-21-2361984597-2039549782-3180204118-7148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64557" autoAdjust="0"/>
  </p:normalViewPr>
  <p:slideViewPr>
    <p:cSldViewPr snapToGrid="0">
      <p:cViewPr varScale="1">
        <p:scale>
          <a:sx n="48" d="100"/>
          <a:sy n="48" d="100"/>
        </p:scale>
        <p:origin x="852" y="4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4" d="100"/>
          <a:sy n="54" d="100"/>
        </p:scale>
        <p:origin x="-2766"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8997277"/>
            <a:ext cx="3169920" cy="480060"/>
          </a:xfrm>
          <a:prstGeom prst="rect">
            <a:avLst/>
          </a:prstGeom>
        </p:spPr>
        <p:txBody>
          <a:bodyPr vert="horz" lIns="96661" tIns="48331" rIns="96661" bIns="48331" rtlCol="0" anchor="b"/>
          <a:lstStyle>
            <a:lvl1pPr algn="l">
              <a:defRPr sz="1300"/>
            </a:lvl1pPr>
          </a:lstStyle>
          <a:p>
            <a:r>
              <a:rPr lang="en-US" sz="800" dirty="0">
                <a:latin typeface="Arial" pitchFamily="34" charset="0"/>
                <a:cs typeface="Arial" pitchFamily="34" charset="0"/>
              </a:rPr>
              <a:t>The Pennsylvania Child Welfare Resource Center</a:t>
            </a:r>
          </a:p>
        </p:txBody>
      </p:sp>
      <p:sp>
        <p:nvSpPr>
          <p:cNvPr id="5" name="Slide Number Placeholder 4"/>
          <p:cNvSpPr>
            <a:spLocks noGrp="1"/>
          </p:cNvSpPr>
          <p:nvPr>
            <p:ph type="sldNum" sz="quarter" idx="3"/>
          </p:nvPr>
        </p:nvSpPr>
        <p:spPr>
          <a:xfrm>
            <a:off x="4145280" y="8997277"/>
            <a:ext cx="3169920" cy="480060"/>
          </a:xfrm>
          <a:prstGeom prst="rect">
            <a:avLst/>
          </a:prstGeom>
        </p:spPr>
        <p:txBody>
          <a:bodyPr vert="horz" lIns="96661" tIns="48331" rIns="96661" bIns="48331" rtlCol="0" anchor="b"/>
          <a:lstStyle>
            <a:lvl1pPr algn="r">
              <a:defRPr sz="1300"/>
            </a:lvl1pPr>
          </a:lstStyle>
          <a:p>
            <a:r>
              <a:rPr lang="en-US" sz="800" dirty="0">
                <a:latin typeface="Arial" pitchFamily="34" charset="0"/>
                <a:cs typeface="Arial" pitchFamily="34" charset="0"/>
              </a:rPr>
              <a:t>203: Overview of Child Sexual Abuse</a:t>
            </a:r>
          </a:p>
          <a:p>
            <a:r>
              <a:rPr lang="en-US" sz="1100" b="1" dirty="0" smtClean="0">
                <a:latin typeface="Arial" pitchFamily="34" charset="0"/>
                <a:cs typeface="Arial" pitchFamily="34" charset="0"/>
              </a:rPr>
              <a:t>Handout #1, Page </a:t>
            </a:r>
            <a:r>
              <a:rPr lang="en-US" sz="1100" b="1" dirty="0">
                <a:latin typeface="Arial" pitchFamily="34" charset="0"/>
                <a:cs typeface="Arial" pitchFamily="34" charset="0"/>
              </a:rPr>
              <a:t>#</a:t>
            </a:r>
            <a:fld id="{C62FC033-8808-45A6-8948-4CA9925AEE72}" type="slidenum">
              <a:rPr lang="en-US" sz="1100" b="1">
                <a:latin typeface="Arial" pitchFamily="34" charset="0"/>
                <a:cs typeface="Arial" pitchFamily="34" charset="0"/>
              </a:rPr>
              <a:t>‹#›</a:t>
            </a:fld>
            <a:r>
              <a:rPr lang="en-US" sz="1100" b="1" dirty="0">
                <a:latin typeface="Arial" pitchFamily="34" charset="0"/>
                <a:cs typeface="Arial" pitchFamily="34" charset="0"/>
              </a:rPr>
              <a:t> of </a:t>
            </a:r>
            <a:r>
              <a:rPr lang="en-US" sz="1100" b="1" dirty="0" smtClean="0">
                <a:latin typeface="Arial" pitchFamily="34" charset="0"/>
                <a:cs typeface="Arial" pitchFamily="34" charset="0"/>
              </a:rPr>
              <a:t>15</a:t>
            </a:r>
            <a:endParaRPr lang="en-US" sz="1100" b="1" dirty="0">
              <a:latin typeface="Arial" pitchFamily="34" charset="0"/>
              <a:cs typeface="Arial" pitchFamily="34" charset="0"/>
            </a:endParaRPr>
          </a:p>
        </p:txBody>
      </p:sp>
      <p:sp>
        <p:nvSpPr>
          <p:cNvPr id="6" name="Header Placeholder 1"/>
          <p:cNvSpPr>
            <a:spLocks noGrp="1"/>
          </p:cNvSpPr>
          <p:nvPr>
            <p:ph type="hdr" sz="quarter"/>
          </p:nvPr>
        </p:nvSpPr>
        <p:spPr>
          <a:xfrm>
            <a:off x="1" y="70155"/>
            <a:ext cx="3704261" cy="650748"/>
          </a:xfrm>
          <a:prstGeom prst="rect">
            <a:avLst/>
          </a:prstGeom>
          <a:ln w="6350">
            <a:solidFill>
              <a:schemeClr val="tx1"/>
            </a:solidFill>
            <a:prstDash val="solid"/>
          </a:ln>
        </p:spPr>
        <p:txBody>
          <a:bodyPr vert="horz" lIns="98495" tIns="49248" rIns="98495" bIns="49248" rtlCol="0" anchor="ctr"/>
          <a:lstStyle>
            <a:lvl1pPr algn="l">
              <a:tabLst>
                <a:tab pos="672031" algn="l"/>
              </a:tabLst>
              <a:defRPr sz="1300">
                <a:latin typeface="Georgia" pitchFamily="18" charset="0"/>
              </a:defRPr>
            </a:lvl1pPr>
          </a:lstStyle>
          <a:p>
            <a:pPr>
              <a:defRPr/>
            </a:pPr>
            <a:r>
              <a:rPr lang="en-US" dirty="0"/>
              <a:t>	</a:t>
            </a:r>
            <a:r>
              <a:rPr lang="en-US" sz="1700" dirty="0"/>
              <a:t>University of Pittsburgh</a:t>
            </a:r>
          </a:p>
        </p:txBody>
      </p:sp>
      <p:pic>
        <p:nvPicPr>
          <p:cNvPr id="7" name="Picture 2" descr="pittseal"/>
          <p:cNvPicPr>
            <a:picLocks noChangeAspect="1" noChangeArrowheads="1"/>
          </p:cNvPicPr>
          <p:nvPr/>
        </p:nvPicPr>
        <p:blipFill>
          <a:blip r:embed="rId2" cstate="print">
            <a:grayscl/>
          </a:blip>
          <a:srcRect/>
          <a:stretch>
            <a:fillRect/>
          </a:stretch>
        </p:blipFill>
        <p:spPr bwMode="auto">
          <a:xfrm>
            <a:off x="174828" y="101680"/>
            <a:ext cx="524481" cy="457556"/>
          </a:xfrm>
          <a:prstGeom prst="rect">
            <a:avLst/>
          </a:prstGeom>
          <a:noFill/>
          <a:ln w="9525">
            <a:noFill/>
            <a:miter lim="800000"/>
            <a:headEnd/>
            <a:tailEnd/>
          </a:ln>
        </p:spPr>
      </p:pic>
      <p:sp>
        <p:nvSpPr>
          <p:cNvPr id="8" name="Rectangle 7"/>
          <p:cNvSpPr/>
          <p:nvPr/>
        </p:nvSpPr>
        <p:spPr>
          <a:xfrm>
            <a:off x="3704261" y="71175"/>
            <a:ext cx="3610939" cy="650748"/>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8495" tIns="49248" rIns="98495" bIns="49248" anchor="ctr"/>
          <a:lstStyle/>
          <a:p>
            <a:pPr algn="ctr">
              <a:defRPr/>
            </a:pPr>
            <a:endParaRPr lang="en-US"/>
          </a:p>
        </p:txBody>
      </p:sp>
      <p:sp>
        <p:nvSpPr>
          <p:cNvPr id="9" name="TextBox 8"/>
          <p:cNvSpPr txBox="1"/>
          <p:nvPr/>
        </p:nvSpPr>
        <p:spPr>
          <a:xfrm>
            <a:off x="3749267" y="33893"/>
            <a:ext cx="1983683" cy="561123"/>
          </a:xfrm>
          <a:prstGeom prst="rect">
            <a:avLst/>
          </a:prstGeom>
          <a:noFill/>
        </p:spPr>
        <p:txBody>
          <a:bodyPr lIns="98495" tIns="49248" rIns="98495" bIns="49248">
            <a:spAutoFit/>
          </a:bodyPr>
          <a:lstStyle/>
          <a:p>
            <a:pPr>
              <a:defRPr/>
            </a:pPr>
            <a:r>
              <a:rPr lang="en-US" sz="1200" dirty="0">
                <a:latin typeface="Georgia" pitchFamily="18" charset="0"/>
              </a:rPr>
              <a:t>SCHOOL OF</a:t>
            </a:r>
          </a:p>
          <a:p>
            <a:pPr>
              <a:defRPr/>
            </a:pPr>
            <a:r>
              <a:rPr lang="en-US" dirty="0">
                <a:latin typeface="Georgia" pitchFamily="18" charset="0"/>
              </a:rPr>
              <a:t>Social Work</a:t>
            </a:r>
          </a:p>
        </p:txBody>
      </p:sp>
      <p:sp>
        <p:nvSpPr>
          <p:cNvPr id="10" name="TextBox 9"/>
          <p:cNvSpPr txBox="1"/>
          <p:nvPr/>
        </p:nvSpPr>
        <p:spPr>
          <a:xfrm>
            <a:off x="5570389" y="22368"/>
            <a:ext cx="1744811" cy="699622"/>
          </a:xfrm>
          <a:prstGeom prst="rect">
            <a:avLst/>
          </a:prstGeom>
          <a:noFill/>
        </p:spPr>
        <p:txBody>
          <a:bodyPr lIns="98495" tIns="49248" rIns="98495" bIns="49248">
            <a:spAutoFit/>
          </a:bodyPr>
          <a:lstStyle/>
          <a:p>
            <a:pPr>
              <a:defRPr/>
            </a:pPr>
            <a:r>
              <a:rPr lang="en-US" sz="1300" i="1" dirty="0">
                <a:latin typeface="Georgia" pitchFamily="18" charset="0"/>
              </a:rPr>
              <a:t>Empower People</a:t>
            </a:r>
          </a:p>
          <a:p>
            <a:pPr>
              <a:defRPr/>
            </a:pPr>
            <a:r>
              <a:rPr lang="en-US" sz="1300" i="1" dirty="0">
                <a:latin typeface="Georgia" pitchFamily="18" charset="0"/>
              </a:rPr>
              <a:t>Lead Organizations</a:t>
            </a:r>
          </a:p>
          <a:p>
            <a:pPr>
              <a:defRPr/>
            </a:pPr>
            <a:r>
              <a:rPr lang="en-US" sz="1300" i="1" dirty="0">
                <a:latin typeface="Georgia" pitchFamily="18" charset="0"/>
              </a:rPr>
              <a:t>Grow Communities</a:t>
            </a:r>
          </a:p>
        </p:txBody>
      </p:sp>
      <p:cxnSp>
        <p:nvCxnSpPr>
          <p:cNvPr id="11" name="Straight Connector 10"/>
          <p:cNvCxnSpPr/>
          <p:nvPr/>
        </p:nvCxnSpPr>
        <p:spPr>
          <a:xfrm rot="5400000">
            <a:off x="5100983" y="330458"/>
            <a:ext cx="518566"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704262" y="707622"/>
            <a:ext cx="3610938" cy="299513"/>
          </a:xfrm>
          <a:prstGeom prst="rect">
            <a:avLst/>
          </a:prstGeom>
          <a:noFill/>
          <a:ln w="6350">
            <a:solidFill>
              <a:schemeClr val="tx1"/>
            </a:solidFill>
          </a:ln>
        </p:spPr>
        <p:txBody>
          <a:bodyPr wrap="square" lIns="98495" tIns="49248" rIns="98495" bIns="49248">
            <a:spAutoFit/>
          </a:bodyPr>
          <a:lstStyle/>
          <a:p>
            <a:pPr>
              <a:defRPr/>
            </a:pPr>
            <a:r>
              <a:rPr lang="en-US" sz="1100" dirty="0">
                <a:latin typeface="Georgia" pitchFamily="18" charset="0"/>
              </a:rPr>
              <a:t>The Pennsylvania Child Welfare Resource Center</a:t>
            </a:r>
          </a:p>
          <a:p>
            <a:pPr>
              <a:defRPr/>
            </a:pPr>
            <a:endParaRPr lang="en-US" sz="200" dirty="0">
              <a:latin typeface="Georgia" pitchFamily="18" charset="0"/>
            </a:endParaRPr>
          </a:p>
        </p:txBody>
      </p:sp>
    </p:spTree>
    <p:extLst>
      <p:ext uri="{BB962C8B-B14F-4D97-AF65-F5344CB8AC3E}">
        <p14:creationId xmlns:p14="http://schemas.microsoft.com/office/powerpoint/2010/main" val="4081524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9DB32A2A-6DDE-4BDE-B7DB-73B770660AA2}" type="datetimeFigureOut">
              <a:rPr lang="en-US" smtClean="0"/>
              <a:t>4/10/2017</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33FE91FA-59D4-4F64-82E4-0D1641EE5822}" type="slidenum">
              <a:rPr lang="en-US" smtClean="0"/>
              <a:t>‹#›</a:t>
            </a:fld>
            <a:endParaRPr lang="en-US"/>
          </a:p>
        </p:txBody>
      </p:sp>
    </p:spTree>
    <p:extLst>
      <p:ext uri="{BB962C8B-B14F-4D97-AF65-F5344CB8AC3E}">
        <p14:creationId xmlns:p14="http://schemas.microsoft.com/office/powerpoint/2010/main" val="3041729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E91FA-59D4-4F64-82E4-0D1641EE5822}" type="slidenum">
              <a:rPr lang="en-US" smtClean="0"/>
              <a:t>12</a:t>
            </a:fld>
            <a:endParaRPr lang="en-US"/>
          </a:p>
        </p:txBody>
      </p:sp>
    </p:spTree>
    <p:extLst>
      <p:ext uri="{BB962C8B-B14F-4D97-AF65-F5344CB8AC3E}">
        <p14:creationId xmlns:p14="http://schemas.microsoft.com/office/powerpoint/2010/main" val="987350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FE91FA-59D4-4F64-82E4-0D1641EE5822}" type="slidenum">
              <a:rPr lang="en-US" smtClean="0"/>
              <a:t>20</a:t>
            </a:fld>
            <a:endParaRPr lang="en-US"/>
          </a:p>
        </p:txBody>
      </p:sp>
    </p:spTree>
    <p:extLst>
      <p:ext uri="{BB962C8B-B14F-4D97-AF65-F5344CB8AC3E}">
        <p14:creationId xmlns:p14="http://schemas.microsoft.com/office/powerpoint/2010/main" val="2078463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descr="mecha_large_bg.jpg"/>
          <p:cNvPicPr>
            <a:picLocks noChangeAspect="1"/>
          </p:cNvPicPr>
          <p:nvPr userDrawn="1"/>
        </p:nvPicPr>
        <p:blipFill>
          <a:blip r:embed="rId2" cstate="print"/>
          <a:stretch>
            <a:fillRect/>
          </a:stretch>
        </p:blipFill>
        <p:spPr>
          <a:xfrm>
            <a:off x="4223" y="0"/>
            <a:ext cx="12183557" cy="6858000"/>
          </a:xfrm>
          <a:prstGeom prst="rect">
            <a:avLst/>
          </a:prstGeom>
        </p:spPr>
      </p:pic>
      <p:sp>
        <p:nvSpPr>
          <p:cNvPr id="9" name="Text Placeholder 8"/>
          <p:cNvSpPr>
            <a:spLocks noGrp="1"/>
          </p:cNvSpPr>
          <p:nvPr>
            <p:ph type="body" sz="quarter" idx="10" hasCustomPrompt="1"/>
          </p:nvPr>
        </p:nvSpPr>
        <p:spPr>
          <a:xfrm>
            <a:off x="406400" y="1264022"/>
            <a:ext cx="11379200" cy="914400"/>
          </a:xfrm>
        </p:spPr>
        <p:txBody>
          <a:bodyPr/>
          <a:lstStyle>
            <a:lvl1pPr>
              <a:buNone/>
              <a:defRPr sz="3000" b="1">
                <a:solidFill>
                  <a:schemeClr val="bg1"/>
                </a:solidFill>
              </a:defRPr>
            </a:lvl1pPr>
          </a:lstStyle>
          <a:p>
            <a:pPr lvl="0"/>
            <a:r>
              <a:rPr lang="en-US" dirty="0" smtClean="0"/>
              <a:t>Click to Add Title of Presentation</a:t>
            </a:r>
            <a:endParaRPr lang="en-US" dirty="0"/>
          </a:p>
        </p:txBody>
      </p:sp>
      <p:sp>
        <p:nvSpPr>
          <p:cNvPr id="16" name="Text Placeholder 15"/>
          <p:cNvSpPr>
            <a:spLocks noGrp="1"/>
          </p:cNvSpPr>
          <p:nvPr>
            <p:ph type="body" sz="quarter" idx="11" hasCustomPrompt="1"/>
          </p:nvPr>
        </p:nvSpPr>
        <p:spPr>
          <a:xfrm>
            <a:off x="406400" y="2250140"/>
            <a:ext cx="11375136" cy="304800"/>
          </a:xfrm>
        </p:spPr>
        <p:txBody>
          <a:bodyPr/>
          <a:lstStyle>
            <a:lvl1pPr>
              <a:buNone/>
              <a:defRPr lang="en-US" sz="1800" i="1" kern="1200" dirty="0">
                <a:solidFill>
                  <a:srgbClr val="CDB97D"/>
                </a:solidFill>
                <a:latin typeface="Georgia" pitchFamily="16" charset="0"/>
                <a:ea typeface="Osaka" pitchFamily="16" charset="-128"/>
                <a:cs typeface="+mn-cs"/>
              </a:defRPr>
            </a:lvl1pPr>
          </a:lstStyle>
          <a:p>
            <a:pPr lvl="0"/>
            <a:r>
              <a:rPr lang="en-US" dirty="0" smtClean="0"/>
              <a:t>Click to Add Subtitle of Presentation</a:t>
            </a:r>
            <a:endParaRPr lang="en-US" dirty="0"/>
          </a:p>
        </p:txBody>
      </p:sp>
    </p:spTree>
    <p:extLst>
      <p:ext uri="{BB962C8B-B14F-4D97-AF65-F5344CB8AC3E}">
        <p14:creationId xmlns:p14="http://schemas.microsoft.com/office/powerpoint/2010/main" val="1413309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p:txBody>
          <a:bodyPr/>
          <a:lstStyle>
            <a:lvl1pPr>
              <a:defRPr/>
            </a:lvl1pPr>
          </a:lstStyle>
          <a:p>
            <a:pPr>
              <a:defRPr/>
            </a:pPr>
            <a:fld id="{13F58E50-2BAF-4EEB-9A5B-318E6BB72840}" type="slidenum">
              <a:rPr lang="en-US"/>
              <a:pPr>
                <a:defRPr/>
              </a:pPr>
              <a:t>‹#›</a:t>
            </a:fld>
            <a:endParaRPr lang="en-US" sz="1400">
              <a:latin typeface="Arial" charset="0"/>
            </a:endParaRPr>
          </a:p>
        </p:txBody>
      </p:sp>
    </p:spTree>
    <p:extLst>
      <p:ext uri="{BB962C8B-B14F-4D97-AF65-F5344CB8AC3E}">
        <p14:creationId xmlns:p14="http://schemas.microsoft.com/office/powerpoint/2010/main" val="828826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784039"/>
            <a:ext cx="4011084" cy="654799"/>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766733" y="766485"/>
            <a:ext cx="6815667" cy="5567083"/>
          </a:xfrm>
        </p:spPr>
        <p:txBody>
          <a:bodyPr/>
          <a:lstStyle>
            <a:lvl1pPr>
              <a:defRPr sz="2500"/>
            </a:lvl1pPr>
            <a:lvl2pPr>
              <a:defRPr sz="2300"/>
            </a:lvl2pPr>
            <a:lvl3pPr>
              <a:defRPr sz="2100"/>
            </a:lvl3pPr>
            <a:lvl4pPr>
              <a:defRPr sz="19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2" y="1465729"/>
            <a:ext cx="4011084" cy="48678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1"/>
          </p:nvPr>
        </p:nvSpPr>
        <p:spPr/>
        <p:txBody>
          <a:bodyPr/>
          <a:lstStyle>
            <a:lvl1pPr>
              <a:defRPr/>
            </a:lvl1pPr>
          </a:lstStyle>
          <a:p>
            <a:pPr>
              <a:defRPr/>
            </a:pPr>
            <a:fld id="{A7561FEF-4ABB-46BC-8C42-BFA8DB212CCD}" type="slidenum">
              <a:rPr lang="en-US"/>
              <a:pPr>
                <a:defRPr/>
              </a:pPr>
              <a:t>‹#›</a:t>
            </a:fld>
            <a:endParaRPr lang="en-US" sz="1400">
              <a:latin typeface="Arial" charset="0"/>
            </a:endParaRPr>
          </a:p>
        </p:txBody>
      </p:sp>
    </p:spTree>
    <p:extLst>
      <p:ext uri="{BB962C8B-B14F-4D97-AF65-F5344CB8AC3E}">
        <p14:creationId xmlns:p14="http://schemas.microsoft.com/office/powerpoint/2010/main" val="2934090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4094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766481"/>
            <a:ext cx="7315200" cy="39668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528702"/>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1"/>
          </p:nvPr>
        </p:nvSpPr>
        <p:spPr/>
        <p:txBody>
          <a:bodyPr/>
          <a:lstStyle>
            <a:lvl1pPr>
              <a:defRPr/>
            </a:lvl1pPr>
          </a:lstStyle>
          <a:p>
            <a:pPr>
              <a:defRPr/>
            </a:pPr>
            <a:fld id="{2F38B783-B8DF-4F22-AFC6-12EA8147E691}" type="slidenum">
              <a:rPr lang="en-US"/>
              <a:pPr>
                <a:defRPr/>
              </a:pPr>
              <a:t>‹#›</a:t>
            </a:fld>
            <a:endParaRPr lang="en-US" sz="1400">
              <a:latin typeface="Arial" charset="0"/>
            </a:endParaRPr>
          </a:p>
        </p:txBody>
      </p:sp>
    </p:spTree>
    <p:extLst>
      <p:ext uri="{BB962C8B-B14F-4D97-AF65-F5344CB8AC3E}">
        <p14:creationId xmlns:p14="http://schemas.microsoft.com/office/powerpoint/2010/main" val="2809506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155639" y="1790701"/>
            <a:ext cx="990599" cy="304799"/>
          </a:xfrm>
          <a:prstGeom prst="rect">
            <a:avLst/>
          </a:prstGeom>
        </p:spPr>
        <p:txBody>
          <a:bodyPr/>
          <a:lstStyle/>
          <a:p>
            <a:endParaRPr lang="en-US" dirty="0"/>
          </a:p>
        </p:txBody>
      </p:sp>
      <p:sp>
        <p:nvSpPr>
          <p:cNvPr id="5" name="Footer Placeholder 4"/>
          <p:cNvSpPr>
            <a:spLocks noGrp="1"/>
          </p:cNvSpPr>
          <p:nvPr>
            <p:ph type="ftr" sz="quarter" idx="11"/>
          </p:nvPr>
        </p:nvSpPr>
        <p:spPr>
          <a:xfrm rot="5400000">
            <a:off x="8951573" y="3225297"/>
            <a:ext cx="3859795" cy="304801"/>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53459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a:xfrm rot="5400000">
            <a:off x="10155639" y="1790701"/>
            <a:ext cx="990599" cy="304799"/>
          </a:xfrm>
          <a:prstGeom prst="rect">
            <a:avLst/>
          </a:prstGeom>
        </p:spPr>
        <p:txBody>
          <a:bodyPr/>
          <a:lstStyle/>
          <a:p>
            <a:endParaRPr lang="en-US" dirty="0"/>
          </a:p>
        </p:txBody>
      </p:sp>
      <p:sp>
        <p:nvSpPr>
          <p:cNvPr id="5" name="Footer Placeholder 4"/>
          <p:cNvSpPr>
            <a:spLocks noGrp="1"/>
          </p:cNvSpPr>
          <p:nvPr>
            <p:ph type="ftr" sz="quarter" idx="11"/>
          </p:nvPr>
        </p:nvSpPr>
        <p:spPr>
          <a:xfrm rot="5400000">
            <a:off x="8951573" y="3225297"/>
            <a:ext cx="3859795" cy="304801"/>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95010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7529" y="793379"/>
            <a:ext cx="10972800" cy="591671"/>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627527" y="1438834"/>
            <a:ext cx="10997184" cy="48812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1"/>
          </p:nvPr>
        </p:nvSpPr>
        <p:spPr/>
        <p:txBody>
          <a:bodyPr/>
          <a:lstStyle>
            <a:lvl1pPr>
              <a:defRPr sz="1200"/>
            </a:lvl1pPr>
          </a:lstStyle>
          <a:p>
            <a:pPr>
              <a:defRPr/>
            </a:pPr>
            <a:fld id="{8E0BD697-C650-4553-8269-3DAFA0DE6DB9}" type="slidenum">
              <a:rPr lang="en-US"/>
              <a:pPr>
                <a:defRPr/>
              </a:pPr>
              <a:t>‹#›</a:t>
            </a:fld>
            <a:endParaRPr lang="en-US" dirty="0">
              <a:latin typeface="Arial" charset="0"/>
            </a:endParaRPr>
          </a:p>
        </p:txBody>
      </p:sp>
    </p:spTree>
    <p:extLst>
      <p:ext uri="{BB962C8B-B14F-4D97-AF65-F5344CB8AC3E}">
        <p14:creationId xmlns:p14="http://schemas.microsoft.com/office/powerpoint/2010/main" val="30054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7529" y="793379"/>
            <a:ext cx="10972800" cy="591671"/>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627527" y="2094807"/>
            <a:ext cx="10997184" cy="42253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1"/>
          </p:nvPr>
        </p:nvSpPr>
        <p:spPr/>
        <p:txBody>
          <a:bodyPr/>
          <a:lstStyle>
            <a:lvl1pPr>
              <a:defRPr sz="1200"/>
            </a:lvl1pPr>
          </a:lstStyle>
          <a:p>
            <a:pPr>
              <a:defRPr/>
            </a:pPr>
            <a:fld id="{8E0BD697-C650-4553-8269-3DAFA0DE6DB9}" type="slidenum">
              <a:rPr lang="en-US"/>
              <a:pPr>
                <a:defRPr/>
              </a:pPr>
              <a:t>‹#›</a:t>
            </a:fld>
            <a:endParaRPr lang="en-US" dirty="0">
              <a:latin typeface="Arial" charset="0"/>
            </a:endParaRPr>
          </a:p>
        </p:txBody>
      </p:sp>
      <p:sp>
        <p:nvSpPr>
          <p:cNvPr id="9" name="Text Placeholder 8"/>
          <p:cNvSpPr>
            <a:spLocks noGrp="1"/>
          </p:cNvSpPr>
          <p:nvPr>
            <p:ph type="body" sz="quarter" idx="12"/>
          </p:nvPr>
        </p:nvSpPr>
        <p:spPr>
          <a:xfrm>
            <a:off x="621184" y="1429674"/>
            <a:ext cx="10972800" cy="594360"/>
          </a:xfrm>
        </p:spPr>
        <p:txBody>
          <a:bodyPr/>
          <a:lstStyle>
            <a:lvl1pPr>
              <a:buNone/>
              <a:defRPr b="1"/>
            </a:lvl1pPr>
          </a:lstStyle>
          <a:p>
            <a:pPr lvl="0"/>
            <a:r>
              <a:rPr lang="en-US" smtClean="0"/>
              <a:t>Click to edit Master text styles</a:t>
            </a:r>
          </a:p>
        </p:txBody>
      </p:sp>
    </p:spTree>
    <p:extLst>
      <p:ext uri="{BB962C8B-B14F-4D97-AF65-F5344CB8AC3E}">
        <p14:creationId xmlns:p14="http://schemas.microsoft.com/office/powerpoint/2010/main" val="3343524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528200"/>
            <a:ext cx="10363200" cy="979772"/>
          </a:xfrm>
        </p:spPr>
        <p:txBody>
          <a:bodyPr anchor="ct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4" y="3538463"/>
            <a:ext cx="10363200" cy="1016912"/>
          </a:xfrm>
        </p:spPr>
        <p:txBody>
          <a:bodyPr anchor="ctr"/>
          <a:lstStyle>
            <a:lvl1pPr marL="0" indent="0">
              <a:buNone/>
              <a:defRPr sz="25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Slide Number Placeholder 5"/>
          <p:cNvSpPr>
            <a:spLocks noGrp="1"/>
          </p:cNvSpPr>
          <p:nvPr>
            <p:ph type="sldNum" sz="quarter" idx="11"/>
          </p:nvPr>
        </p:nvSpPr>
        <p:spPr/>
        <p:txBody>
          <a:bodyPr/>
          <a:lstStyle>
            <a:lvl1pPr>
              <a:defRPr/>
            </a:lvl1pPr>
          </a:lstStyle>
          <a:p>
            <a:pPr>
              <a:defRPr/>
            </a:pPr>
            <a:fld id="{9DD1CFFA-8140-44CC-A40B-DFAEF2E958E3}" type="slidenum">
              <a:rPr lang="en-US"/>
              <a:pPr>
                <a:defRPr/>
              </a:pPr>
              <a:t>‹#›</a:t>
            </a:fld>
            <a:endParaRPr lang="en-US" sz="1400">
              <a:latin typeface="Arial" charset="0"/>
            </a:endParaRPr>
          </a:p>
        </p:txBody>
      </p:sp>
    </p:spTree>
    <p:extLst>
      <p:ext uri="{BB962C8B-B14F-4D97-AF65-F5344CB8AC3E}">
        <p14:creationId xmlns:p14="http://schemas.microsoft.com/office/powerpoint/2010/main" val="3277208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779929"/>
            <a:ext cx="10363200" cy="52443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4400" y="1385049"/>
            <a:ext cx="5080000" cy="4921623"/>
          </a:xfrm>
        </p:spPr>
        <p:txBody>
          <a:bodyPr/>
          <a:lstStyle>
            <a:lvl1pPr>
              <a:defRPr sz="2500"/>
            </a:lvl1pPr>
            <a:lvl2pPr>
              <a:defRPr sz="2300"/>
            </a:lvl2pPr>
            <a:lvl3pPr>
              <a:defRPr sz="2100"/>
            </a:lvl3pPr>
            <a:lvl4pPr>
              <a:defRPr sz="19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385047"/>
            <a:ext cx="5080000" cy="4921624"/>
          </a:xfrm>
        </p:spPr>
        <p:txBody>
          <a:bodyPr/>
          <a:lstStyle>
            <a:lvl1pPr>
              <a:defRPr sz="2500"/>
            </a:lvl1pPr>
            <a:lvl2pPr>
              <a:defRPr sz="2300"/>
            </a:lvl2pPr>
            <a:lvl3pPr>
              <a:defRPr sz="2100"/>
            </a:lvl3pPr>
            <a:lvl4pPr>
              <a:defRPr sz="19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6"/>
          <p:cNvSpPr>
            <a:spLocks noGrp="1"/>
          </p:cNvSpPr>
          <p:nvPr>
            <p:ph type="sldNum" sz="quarter" idx="11"/>
          </p:nvPr>
        </p:nvSpPr>
        <p:spPr/>
        <p:txBody>
          <a:bodyPr/>
          <a:lstStyle>
            <a:lvl1pPr>
              <a:defRPr/>
            </a:lvl1pPr>
          </a:lstStyle>
          <a:p>
            <a:pPr>
              <a:defRPr/>
            </a:pPr>
            <a:fld id="{7F7BBE67-B3D0-4F17-AB43-0FFFF70BD775}" type="slidenum">
              <a:rPr lang="en-US"/>
              <a:pPr>
                <a:defRPr/>
              </a:pPr>
              <a:t>‹#›</a:t>
            </a:fld>
            <a:endParaRPr lang="en-US" sz="1400" dirty="0">
              <a:latin typeface="Arial" charset="0"/>
            </a:endParaRPr>
          </a:p>
        </p:txBody>
      </p:sp>
    </p:spTree>
    <p:extLst>
      <p:ext uri="{BB962C8B-B14F-4D97-AF65-F5344CB8AC3E}">
        <p14:creationId xmlns:p14="http://schemas.microsoft.com/office/powerpoint/2010/main" val="835461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ubtitle with Two-Tex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pPr>
              <a:defRPr/>
            </a:pPr>
            <a:fld id="{A4624807-03D1-4D82-87D2-E5151F74A2DA}" type="slidenum">
              <a:rPr lang="en-US" smtClean="0"/>
              <a:pPr>
                <a:defRPr/>
              </a:pPr>
              <a:t>‹#›</a:t>
            </a:fld>
            <a:endParaRPr lang="en-US" dirty="0"/>
          </a:p>
        </p:txBody>
      </p:sp>
      <p:sp>
        <p:nvSpPr>
          <p:cNvPr id="5" name="Text Placeholder 4"/>
          <p:cNvSpPr>
            <a:spLocks noGrp="1"/>
          </p:cNvSpPr>
          <p:nvPr>
            <p:ph type="body" sz="quarter" idx="11"/>
          </p:nvPr>
        </p:nvSpPr>
        <p:spPr>
          <a:xfrm>
            <a:off x="639233" y="1437371"/>
            <a:ext cx="10972800" cy="607560"/>
          </a:xfrm>
        </p:spPr>
        <p:txBody>
          <a:bodyPr/>
          <a:lstStyle/>
          <a:p>
            <a:pPr lvl="0"/>
            <a:r>
              <a:rPr lang="en-US" smtClean="0"/>
              <a:t>Click to edit Master text styles</a:t>
            </a:r>
          </a:p>
        </p:txBody>
      </p:sp>
      <p:sp>
        <p:nvSpPr>
          <p:cNvPr id="6" name="Content Placeholder 3"/>
          <p:cNvSpPr>
            <a:spLocks noGrp="1"/>
          </p:cNvSpPr>
          <p:nvPr>
            <p:ph sz="half" idx="2" hasCustomPrompt="1"/>
          </p:nvPr>
        </p:nvSpPr>
        <p:spPr>
          <a:xfrm>
            <a:off x="609600" y="2104179"/>
            <a:ext cx="5386917" cy="4165995"/>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3"/>
          <p:cNvSpPr>
            <a:spLocks noGrp="1"/>
          </p:cNvSpPr>
          <p:nvPr>
            <p:ph sz="half" idx="12" hasCustomPrompt="1"/>
          </p:nvPr>
        </p:nvSpPr>
        <p:spPr>
          <a:xfrm>
            <a:off x="6231468" y="2111436"/>
            <a:ext cx="5386917" cy="4165995"/>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73145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79929"/>
            <a:ext cx="10972800" cy="470648"/>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373749"/>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097741"/>
            <a:ext cx="5386917" cy="4208930"/>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9" y="1373749"/>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097744"/>
            <a:ext cx="5389033" cy="4208929"/>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8"/>
          <p:cNvSpPr>
            <a:spLocks noGrp="1"/>
          </p:cNvSpPr>
          <p:nvPr>
            <p:ph type="sldNum" sz="quarter" idx="11"/>
          </p:nvPr>
        </p:nvSpPr>
        <p:spPr/>
        <p:txBody>
          <a:bodyPr/>
          <a:lstStyle>
            <a:lvl1pPr>
              <a:defRPr/>
            </a:lvl1pPr>
          </a:lstStyle>
          <a:p>
            <a:pPr>
              <a:defRPr/>
            </a:pPr>
            <a:fld id="{F82C9170-F4A7-4869-98A2-C5C61E4B3278}" type="slidenum">
              <a:rPr lang="en-US"/>
              <a:pPr>
                <a:defRPr/>
              </a:pPr>
              <a:t>‹#›</a:t>
            </a:fld>
            <a:endParaRPr lang="en-US" sz="1400">
              <a:latin typeface="Arial" charset="0"/>
            </a:endParaRPr>
          </a:p>
        </p:txBody>
      </p:sp>
    </p:spTree>
    <p:extLst>
      <p:ext uri="{BB962C8B-B14F-4D97-AF65-F5344CB8AC3E}">
        <p14:creationId xmlns:p14="http://schemas.microsoft.com/office/powerpoint/2010/main" val="2528411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7528" y="793376"/>
            <a:ext cx="10972800" cy="603504"/>
          </a:xfrm>
        </p:spPr>
        <p:txBody>
          <a:bodyPr/>
          <a:lstStyle/>
          <a:p>
            <a:r>
              <a:rPr lang="en-US" smtClean="0"/>
              <a:t>Click to edit Master title style</a:t>
            </a:r>
            <a:endParaRPr lang="en-US" dirty="0"/>
          </a:p>
        </p:txBody>
      </p:sp>
      <p:sp>
        <p:nvSpPr>
          <p:cNvPr id="4" name="Slide Number Placeholder 4"/>
          <p:cNvSpPr>
            <a:spLocks noGrp="1"/>
          </p:cNvSpPr>
          <p:nvPr>
            <p:ph type="sldNum" sz="quarter" idx="11"/>
          </p:nvPr>
        </p:nvSpPr>
        <p:spPr/>
        <p:txBody>
          <a:bodyPr/>
          <a:lstStyle>
            <a:lvl1pPr>
              <a:defRPr/>
            </a:lvl1pPr>
          </a:lstStyle>
          <a:p>
            <a:pPr>
              <a:defRPr/>
            </a:pPr>
            <a:fld id="{F6CEB9F7-E20C-4A9F-A27B-04456B6CAFA0}" type="slidenum">
              <a:rPr lang="en-US"/>
              <a:pPr>
                <a:defRPr/>
              </a:pPr>
              <a:t>‹#›</a:t>
            </a:fld>
            <a:endParaRPr lang="en-US" sz="1400">
              <a:latin typeface="Arial" charset="0"/>
            </a:endParaRPr>
          </a:p>
        </p:txBody>
      </p:sp>
    </p:spTree>
    <p:extLst>
      <p:ext uri="{BB962C8B-B14F-4D97-AF65-F5344CB8AC3E}">
        <p14:creationId xmlns:p14="http://schemas.microsoft.com/office/powerpoint/2010/main" val="413401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 Title Content Only">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p:txBody>
          <a:bodyPr/>
          <a:lstStyle>
            <a:lvl1pPr>
              <a:defRPr/>
            </a:lvl1pPr>
          </a:lstStyle>
          <a:p>
            <a:pPr>
              <a:defRPr/>
            </a:pPr>
            <a:fld id="{13F58E50-2BAF-4EEB-9A5B-318E6BB72840}" type="slidenum">
              <a:rPr lang="en-US"/>
              <a:pPr>
                <a:defRPr/>
              </a:pPr>
              <a:t>‹#›</a:t>
            </a:fld>
            <a:endParaRPr lang="en-US" sz="1400">
              <a:latin typeface="Arial" charset="0"/>
            </a:endParaRPr>
          </a:p>
        </p:txBody>
      </p:sp>
      <p:sp>
        <p:nvSpPr>
          <p:cNvPr id="5" name="Text Placeholder 4"/>
          <p:cNvSpPr>
            <a:spLocks noGrp="1"/>
          </p:cNvSpPr>
          <p:nvPr>
            <p:ph type="body" sz="quarter" idx="12"/>
          </p:nvPr>
        </p:nvSpPr>
        <p:spPr>
          <a:xfrm>
            <a:off x="1174753" y="980903"/>
            <a:ext cx="9798049" cy="51706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83511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SW-Powerpt-3"/>
          <p:cNvPicPr>
            <a:picLocks noChangeAspect="1" noChangeArrowheads="1"/>
          </p:cNvPicPr>
          <p:nvPr/>
        </p:nvPicPr>
        <p:blipFill>
          <a:blip r:embed="rId16" cstate="print"/>
          <a:srcRect/>
          <a:stretch>
            <a:fillRect/>
          </a:stretch>
        </p:blipFill>
        <p:spPr bwMode="auto">
          <a:xfrm>
            <a:off x="0" y="0"/>
            <a:ext cx="12192000" cy="68595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627529" y="780211"/>
            <a:ext cx="10972801" cy="6048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627530" y="1438835"/>
            <a:ext cx="10990729" cy="48812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270" name="Rectangle 6"/>
          <p:cNvSpPr>
            <a:spLocks noGrp="1" noChangeArrowheads="1"/>
          </p:cNvSpPr>
          <p:nvPr>
            <p:ph type="sldNum" sz="quarter" idx="4"/>
          </p:nvPr>
        </p:nvSpPr>
        <p:spPr bwMode="auto">
          <a:xfrm>
            <a:off x="10835216" y="6615953"/>
            <a:ext cx="1356784" cy="18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b="1">
                <a:latin typeface="+mn-lt"/>
                <a:ea typeface="+mn-ea"/>
              </a:defRPr>
            </a:lvl1pPr>
          </a:lstStyle>
          <a:p>
            <a:pPr>
              <a:defRPr/>
            </a:pPr>
            <a:fld id="{A4624807-03D1-4D82-87D2-E5151F74A2DA}" type="slidenum">
              <a:rPr lang="en-US" smtClean="0"/>
              <a:pPr>
                <a:defRPr/>
              </a:pPr>
              <a:t>‹#›</a:t>
            </a:fld>
            <a:endParaRPr lang="en-US" dirty="0"/>
          </a:p>
        </p:txBody>
      </p:sp>
      <p:sp>
        <p:nvSpPr>
          <p:cNvPr id="13" name="TextBox 12"/>
          <p:cNvSpPr txBox="1"/>
          <p:nvPr/>
        </p:nvSpPr>
        <p:spPr>
          <a:xfrm>
            <a:off x="5499101" y="6343651"/>
            <a:ext cx="6652684" cy="246221"/>
          </a:xfrm>
          <a:prstGeom prst="rect">
            <a:avLst/>
          </a:prstGeom>
          <a:solidFill>
            <a:srgbClr val="91A3BB"/>
          </a:solidFill>
          <a:ln>
            <a:solidFill>
              <a:schemeClr val="tx1"/>
            </a:solidFill>
          </a:ln>
        </p:spPr>
        <p:txBody>
          <a:bodyPr>
            <a:spAutoFit/>
          </a:bodyPr>
          <a:lstStyle/>
          <a:p>
            <a:pPr algn="r">
              <a:defRPr/>
            </a:pPr>
            <a:r>
              <a:rPr lang="en-US" sz="1000" baseline="0" dirty="0" smtClean="0">
                <a:latin typeface="+mn-lt"/>
              </a:rPr>
              <a:t>203: Overview of Child Sexual Abuse</a:t>
            </a:r>
          </a:p>
        </p:txBody>
      </p:sp>
      <p:sp>
        <p:nvSpPr>
          <p:cNvPr id="15" name="TextBox 14"/>
          <p:cNvSpPr txBox="1"/>
          <p:nvPr userDrawn="1"/>
        </p:nvSpPr>
        <p:spPr bwMode="auto">
          <a:xfrm>
            <a:off x="19051" y="6343651"/>
            <a:ext cx="5365749" cy="246063"/>
          </a:xfrm>
          <a:prstGeom prst="rect">
            <a:avLst/>
          </a:prstGeom>
          <a:solidFill>
            <a:srgbClr val="91A3BB"/>
          </a:solidFill>
          <a:ln w="6350">
            <a:solidFill>
              <a:schemeClr val="tx1"/>
            </a:solidFill>
          </a:ln>
        </p:spPr>
        <p:txBody>
          <a:bodyPr>
            <a:spAutoFit/>
          </a:bodyPr>
          <a:lstStyle/>
          <a:p>
            <a:pPr eaLnBrk="0" hangingPunct="0">
              <a:defRPr/>
            </a:pPr>
            <a:r>
              <a:rPr lang="en-US" sz="1000" dirty="0">
                <a:latin typeface="Georgia" pitchFamily="18" charset="0"/>
                <a:ea typeface="ＭＳ Ｐゴシック" pitchFamily="16" charset="-128"/>
                <a:cs typeface="+mn-cs"/>
              </a:rPr>
              <a:t>The Pennsylvania Child Welfare </a:t>
            </a:r>
            <a:r>
              <a:rPr lang="en-US" sz="1000" dirty="0" smtClean="0">
                <a:latin typeface="Georgia" pitchFamily="18" charset="0"/>
                <a:ea typeface="ＭＳ Ｐゴシック" pitchFamily="16" charset="-128"/>
                <a:cs typeface="+mn-cs"/>
              </a:rPr>
              <a:t>Resource</a:t>
            </a:r>
            <a:r>
              <a:rPr lang="en-US" sz="1000" baseline="0" dirty="0" smtClean="0">
                <a:latin typeface="Georgia" pitchFamily="18" charset="0"/>
                <a:ea typeface="ＭＳ Ｐゴシック" pitchFamily="16" charset="-128"/>
                <a:cs typeface="+mn-cs"/>
              </a:rPr>
              <a:t> Center</a:t>
            </a:r>
            <a:endParaRPr lang="en-US" sz="1000" dirty="0">
              <a:latin typeface="Georgia" pitchFamily="18" charset="0"/>
              <a:ea typeface="ＭＳ Ｐゴシック" pitchFamily="16" charset="-128"/>
              <a:cs typeface="+mn-cs"/>
            </a:endParaRPr>
          </a:p>
        </p:txBody>
      </p:sp>
    </p:spTree>
    <p:extLst>
      <p:ext uri="{BB962C8B-B14F-4D97-AF65-F5344CB8AC3E}">
        <p14:creationId xmlns:p14="http://schemas.microsoft.com/office/powerpoint/2010/main" val="146754791"/>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Lst>
  <p:timing>
    <p:tnLst>
      <p:par>
        <p:cTn id="1" dur="indefinite" restart="never" nodeType="tmRoot"/>
      </p:par>
    </p:tnLst>
  </p:timing>
  <p:hf hdr="0" ftr="0" dt="0"/>
  <p:txStyles>
    <p:titleStyle>
      <a:lvl1pPr algn="l" rtl="0" eaLnBrk="1" fontAlgn="base" hangingPunct="1">
        <a:spcBef>
          <a:spcPct val="0"/>
        </a:spcBef>
        <a:spcAft>
          <a:spcPct val="0"/>
        </a:spcAft>
        <a:defRPr sz="2700" b="1">
          <a:solidFill>
            <a:srgbClr val="948151"/>
          </a:solidFill>
          <a:latin typeface="+mj-lt"/>
          <a:ea typeface="+mj-ea"/>
          <a:cs typeface="+mj-cs"/>
        </a:defRPr>
      </a:lvl1pPr>
      <a:lvl2pPr algn="l" rtl="0" eaLnBrk="1" fontAlgn="base" hangingPunct="1">
        <a:spcBef>
          <a:spcPct val="0"/>
        </a:spcBef>
        <a:spcAft>
          <a:spcPct val="0"/>
        </a:spcAft>
        <a:defRPr sz="3000" b="1">
          <a:solidFill>
            <a:srgbClr val="948151"/>
          </a:solidFill>
          <a:latin typeface="Georgia" pitchFamily="16" charset="0"/>
          <a:ea typeface="Osaka" pitchFamily="16" charset="-128"/>
        </a:defRPr>
      </a:lvl2pPr>
      <a:lvl3pPr algn="l" rtl="0" eaLnBrk="1" fontAlgn="base" hangingPunct="1">
        <a:spcBef>
          <a:spcPct val="0"/>
        </a:spcBef>
        <a:spcAft>
          <a:spcPct val="0"/>
        </a:spcAft>
        <a:defRPr sz="3000" b="1">
          <a:solidFill>
            <a:srgbClr val="948151"/>
          </a:solidFill>
          <a:latin typeface="Georgia" pitchFamily="16" charset="0"/>
          <a:ea typeface="Osaka" pitchFamily="16" charset="-128"/>
        </a:defRPr>
      </a:lvl3pPr>
      <a:lvl4pPr algn="l" rtl="0" eaLnBrk="1" fontAlgn="base" hangingPunct="1">
        <a:spcBef>
          <a:spcPct val="0"/>
        </a:spcBef>
        <a:spcAft>
          <a:spcPct val="0"/>
        </a:spcAft>
        <a:defRPr sz="3000" b="1">
          <a:solidFill>
            <a:srgbClr val="948151"/>
          </a:solidFill>
          <a:latin typeface="Georgia" pitchFamily="16" charset="0"/>
          <a:ea typeface="Osaka" pitchFamily="16" charset="-128"/>
        </a:defRPr>
      </a:lvl4pPr>
      <a:lvl5pPr algn="l" rtl="0" eaLnBrk="1" fontAlgn="base" hangingPunct="1">
        <a:spcBef>
          <a:spcPct val="0"/>
        </a:spcBef>
        <a:spcAft>
          <a:spcPct val="0"/>
        </a:spcAft>
        <a:defRPr sz="3000" b="1">
          <a:solidFill>
            <a:srgbClr val="948151"/>
          </a:solidFill>
          <a:latin typeface="Georgia" pitchFamily="16" charset="0"/>
          <a:ea typeface="Osaka" pitchFamily="16" charset="-128"/>
        </a:defRPr>
      </a:lvl5pPr>
      <a:lvl6pPr marL="457200" algn="l" rtl="0" eaLnBrk="1" fontAlgn="base" hangingPunct="1">
        <a:spcBef>
          <a:spcPct val="0"/>
        </a:spcBef>
        <a:spcAft>
          <a:spcPct val="0"/>
        </a:spcAft>
        <a:defRPr sz="3600" b="1">
          <a:solidFill>
            <a:srgbClr val="948151"/>
          </a:solidFill>
          <a:latin typeface="Georgia" pitchFamily="16" charset="0"/>
          <a:ea typeface="Osaka" pitchFamily="16" charset="-128"/>
        </a:defRPr>
      </a:lvl6pPr>
      <a:lvl7pPr marL="914400" algn="l" rtl="0" eaLnBrk="1" fontAlgn="base" hangingPunct="1">
        <a:spcBef>
          <a:spcPct val="0"/>
        </a:spcBef>
        <a:spcAft>
          <a:spcPct val="0"/>
        </a:spcAft>
        <a:defRPr sz="3600" b="1">
          <a:solidFill>
            <a:srgbClr val="948151"/>
          </a:solidFill>
          <a:latin typeface="Georgia" pitchFamily="16" charset="0"/>
          <a:ea typeface="Osaka" pitchFamily="16" charset="-128"/>
        </a:defRPr>
      </a:lvl7pPr>
      <a:lvl8pPr marL="1371600" algn="l" rtl="0" eaLnBrk="1" fontAlgn="base" hangingPunct="1">
        <a:spcBef>
          <a:spcPct val="0"/>
        </a:spcBef>
        <a:spcAft>
          <a:spcPct val="0"/>
        </a:spcAft>
        <a:defRPr sz="3600" b="1">
          <a:solidFill>
            <a:srgbClr val="948151"/>
          </a:solidFill>
          <a:latin typeface="Georgia" pitchFamily="16" charset="0"/>
          <a:ea typeface="Osaka" pitchFamily="16" charset="-128"/>
        </a:defRPr>
      </a:lvl8pPr>
      <a:lvl9pPr marL="1828800" algn="l" rtl="0" eaLnBrk="1" fontAlgn="base" hangingPunct="1">
        <a:spcBef>
          <a:spcPct val="0"/>
        </a:spcBef>
        <a:spcAft>
          <a:spcPct val="0"/>
        </a:spcAft>
        <a:defRPr sz="3600" b="1">
          <a:solidFill>
            <a:srgbClr val="948151"/>
          </a:solidFill>
          <a:latin typeface="Georgia" pitchFamily="16" charset="0"/>
          <a:ea typeface="Osaka" pitchFamily="16" charset="-128"/>
        </a:defRPr>
      </a:lvl9pPr>
    </p:titleStyle>
    <p:bodyStyle>
      <a:lvl1pPr marL="342900" indent="-342900" algn="l" rtl="0" eaLnBrk="1" fontAlgn="base" hangingPunct="1">
        <a:spcBef>
          <a:spcPct val="20000"/>
        </a:spcBef>
        <a:spcAft>
          <a:spcPct val="0"/>
        </a:spcAft>
        <a:buChar char="•"/>
        <a:defRPr sz="25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300">
          <a:solidFill>
            <a:schemeClr val="tx1"/>
          </a:solidFill>
          <a:latin typeface="+mn-lt"/>
          <a:ea typeface="+mn-ea"/>
        </a:defRPr>
      </a:lvl2pPr>
      <a:lvl3pPr marL="1143000" indent="-228600" algn="l" rtl="0" eaLnBrk="1" fontAlgn="base" hangingPunct="1">
        <a:spcBef>
          <a:spcPct val="20000"/>
        </a:spcBef>
        <a:spcAft>
          <a:spcPct val="0"/>
        </a:spcAft>
        <a:buChar char="•"/>
        <a:defRPr sz="2100">
          <a:solidFill>
            <a:schemeClr val="tx1"/>
          </a:solidFill>
          <a:latin typeface="+mn-lt"/>
          <a:ea typeface="+mn-ea"/>
        </a:defRPr>
      </a:lvl3pPr>
      <a:lvl4pPr marL="1600200" indent="-228600" algn="l" rtl="0" eaLnBrk="1" fontAlgn="base" hangingPunct="1">
        <a:spcBef>
          <a:spcPct val="20000"/>
        </a:spcBef>
        <a:spcAft>
          <a:spcPct val="0"/>
        </a:spcAft>
        <a:buChar char="–"/>
        <a:defRPr sz="1900">
          <a:solidFill>
            <a:schemeClr val="tx1"/>
          </a:solidFill>
          <a:latin typeface="+mn-lt"/>
          <a:ea typeface="+mn-ea"/>
        </a:defRPr>
      </a:lvl4pPr>
      <a:lvl5pPr marL="2057400" indent="-228600" algn="l" rtl="0" eaLnBrk="1" fontAlgn="base" hangingPunct="1">
        <a:spcBef>
          <a:spcPct val="20000"/>
        </a:spcBef>
        <a:spcAft>
          <a:spcPct val="0"/>
        </a:spcAft>
        <a:buChar char="»"/>
        <a:defRPr>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a:xfrm>
            <a:off x="373742" y="1541608"/>
            <a:ext cx="11379200" cy="914400"/>
          </a:xfrm>
        </p:spPr>
        <p:txBody>
          <a:bodyPr/>
          <a:lstStyle/>
          <a:p>
            <a:r>
              <a:rPr lang="en-US" sz="3200" i="1" dirty="0" smtClean="0"/>
              <a:t>Child Sexual Abuse Series</a:t>
            </a:r>
          </a:p>
          <a:p>
            <a:r>
              <a:rPr lang="en-US" sz="3200" i="1" dirty="0" smtClean="0"/>
              <a:t>203</a:t>
            </a:r>
            <a:r>
              <a:rPr lang="en-US" sz="3200" i="1" dirty="0"/>
              <a:t>:  </a:t>
            </a:r>
            <a:r>
              <a:rPr lang="en-US" sz="3200" i="1" dirty="0" smtClean="0"/>
              <a:t>Overview of Child Sexual Abuse</a:t>
            </a:r>
            <a:endParaRPr lang="en-US" dirty="0"/>
          </a:p>
        </p:txBody>
      </p:sp>
    </p:spTree>
    <p:extLst>
      <p:ext uri="{BB962C8B-B14F-4D97-AF65-F5344CB8AC3E}">
        <p14:creationId xmlns:p14="http://schemas.microsoft.com/office/powerpoint/2010/main" val="1928335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432" y="1378425"/>
            <a:ext cx="9867331" cy="409433"/>
          </a:xfrm>
        </p:spPr>
        <p:txBody>
          <a:bodyPr/>
          <a:lstStyle/>
          <a:p>
            <a:r>
              <a:rPr lang="en-US" sz="3200" dirty="0">
                <a:cs typeface="Aharoni" panose="02010803020104030203" pitchFamily="2" charset="-79"/>
              </a:rPr>
              <a:t>Legal </a:t>
            </a:r>
            <a:r>
              <a:rPr lang="en-US" sz="3200" dirty="0"/>
              <a:t>Child Abuse Definitions (continued)</a:t>
            </a:r>
            <a:br>
              <a:rPr lang="en-US" sz="3200" dirty="0"/>
            </a:br>
            <a:r>
              <a:rPr lang="en-US" sz="3600" dirty="0"/>
              <a:t/>
            </a:r>
            <a:br>
              <a:rPr lang="en-US" sz="3600" dirty="0"/>
            </a:br>
            <a:r>
              <a:rPr lang="en-US" sz="2000" dirty="0"/>
              <a:t> </a:t>
            </a:r>
          </a:p>
        </p:txBody>
      </p:sp>
      <p:sp>
        <p:nvSpPr>
          <p:cNvPr id="3" name="Text Placeholder 2"/>
          <p:cNvSpPr>
            <a:spLocks noGrp="1"/>
          </p:cNvSpPr>
          <p:nvPr>
            <p:ph type="body" sz="half" idx="2"/>
          </p:nvPr>
        </p:nvSpPr>
        <p:spPr>
          <a:xfrm>
            <a:off x="420101" y="1583141"/>
            <a:ext cx="10816281" cy="4902230"/>
          </a:xfrm>
        </p:spPr>
        <p:txBody>
          <a:bodyPr anchor="t">
            <a:normAutofit/>
          </a:bodyPr>
          <a:lstStyle/>
          <a:p>
            <a:r>
              <a:rPr lang="en-US" sz="2400" b="1" dirty="0" smtClean="0"/>
              <a:t>Child </a:t>
            </a:r>
            <a:r>
              <a:rPr lang="en-US" sz="2400" b="1" dirty="0"/>
              <a:t>Protective Services </a:t>
            </a:r>
            <a:r>
              <a:rPr lang="en-US" sz="2400" b="1" dirty="0" smtClean="0"/>
              <a:t>Law</a:t>
            </a:r>
            <a:r>
              <a:rPr lang="en-US" sz="2400" b="1" dirty="0"/>
              <a:t> </a:t>
            </a:r>
            <a:r>
              <a:rPr lang="en-US" sz="2400" b="1" dirty="0" smtClean="0"/>
              <a:t>(continued)</a:t>
            </a:r>
            <a:endParaRPr lang="en-US" sz="2400" dirty="0"/>
          </a:p>
          <a:p>
            <a:r>
              <a:rPr lang="en-US" sz="2400" dirty="0" smtClean="0"/>
              <a:t>     </a:t>
            </a:r>
            <a:r>
              <a:rPr lang="en-US" sz="2000" dirty="0" smtClean="0"/>
              <a:t>(</a:t>
            </a:r>
            <a:r>
              <a:rPr lang="en-US" sz="2000" dirty="0"/>
              <a:t>2) Fabricating, feigning or intentionally exaggerating or inducing a </a:t>
            </a:r>
            <a:r>
              <a:rPr lang="en-US" sz="2000" dirty="0" smtClean="0"/>
              <a:t>medical</a:t>
            </a:r>
            <a:r>
              <a:rPr lang="en-US" sz="2000" dirty="0"/>
              <a:t> </a:t>
            </a:r>
            <a:r>
              <a:rPr lang="en-US" sz="2000" dirty="0" smtClean="0"/>
              <a:t>symptom or</a:t>
            </a:r>
            <a:br>
              <a:rPr lang="en-US" sz="2000" dirty="0" smtClean="0"/>
            </a:br>
            <a:r>
              <a:rPr lang="en-US" sz="2000" dirty="0" smtClean="0"/>
              <a:t>      disease </a:t>
            </a:r>
            <a:r>
              <a:rPr lang="en-US" sz="2000" dirty="0"/>
              <a:t>which results in a potentially harmful </a:t>
            </a:r>
            <a:r>
              <a:rPr lang="en-US" sz="2000" dirty="0" smtClean="0"/>
              <a:t>medical evaluation</a:t>
            </a:r>
            <a:r>
              <a:rPr lang="en-US" sz="2000" dirty="0"/>
              <a:t> </a:t>
            </a:r>
            <a:r>
              <a:rPr lang="en-US" sz="2000" dirty="0" smtClean="0"/>
              <a:t>or </a:t>
            </a:r>
            <a:r>
              <a:rPr lang="en-US" sz="2000" dirty="0"/>
              <a:t>treatment to the </a:t>
            </a:r>
            <a:r>
              <a:rPr lang="en-US" sz="2000" dirty="0" smtClean="0"/>
              <a:t>child</a:t>
            </a:r>
            <a:br>
              <a:rPr lang="en-US" sz="2000" dirty="0" smtClean="0"/>
            </a:br>
            <a:r>
              <a:rPr lang="en-US" sz="2000" dirty="0" smtClean="0"/>
              <a:t>      through </a:t>
            </a:r>
            <a:r>
              <a:rPr lang="en-US" sz="2000" dirty="0"/>
              <a:t>any recent act</a:t>
            </a:r>
          </a:p>
          <a:p>
            <a:r>
              <a:rPr lang="en-US" sz="2000" dirty="0" smtClean="0"/>
              <a:t>     (</a:t>
            </a:r>
            <a:r>
              <a:rPr lang="en-US" sz="2000" dirty="0"/>
              <a:t>3) Causing or substantially contributing to serious mental injury to a </a:t>
            </a:r>
            <a:r>
              <a:rPr lang="en-US" sz="2000" dirty="0" smtClean="0"/>
              <a:t>child through</a:t>
            </a:r>
            <a:r>
              <a:rPr lang="en-US" sz="2000" dirty="0"/>
              <a:t> </a:t>
            </a:r>
            <a:r>
              <a:rPr lang="en-US" sz="2000" dirty="0" smtClean="0"/>
              <a:t>any act</a:t>
            </a:r>
            <a:br>
              <a:rPr lang="en-US" sz="2000" dirty="0" smtClean="0"/>
            </a:br>
            <a:r>
              <a:rPr lang="en-US" sz="2000" dirty="0" smtClean="0"/>
              <a:t>      or </a:t>
            </a:r>
            <a:r>
              <a:rPr lang="en-US" sz="2000" dirty="0"/>
              <a:t>failure to act or a series of such acts or failures to act</a:t>
            </a:r>
          </a:p>
          <a:p>
            <a:r>
              <a:rPr lang="en-US" sz="2000" dirty="0" smtClean="0"/>
              <a:t>     (</a:t>
            </a:r>
            <a:r>
              <a:rPr lang="en-US" sz="2000" dirty="0"/>
              <a:t>4) Causing sexual abuse or exploitation of a child through any act or failure to </a:t>
            </a:r>
            <a:r>
              <a:rPr lang="en-US" sz="2000" dirty="0" smtClean="0"/>
              <a:t>act</a:t>
            </a:r>
            <a:r>
              <a:rPr lang="en-US" sz="2000" dirty="0"/>
              <a:t>.</a:t>
            </a:r>
          </a:p>
          <a:p>
            <a:r>
              <a:rPr lang="en-US" sz="2000" dirty="0" smtClean="0"/>
              <a:t>     (</a:t>
            </a:r>
            <a:r>
              <a:rPr lang="en-US" sz="2000" dirty="0"/>
              <a:t>5) Creating a reasonable likelihood of bodily injury to a child through any </a:t>
            </a:r>
            <a:r>
              <a:rPr lang="en-US" sz="2000" dirty="0" smtClean="0"/>
              <a:t>recent</a:t>
            </a:r>
            <a:r>
              <a:rPr lang="en-US" sz="2000" dirty="0"/>
              <a:t> </a:t>
            </a:r>
            <a:r>
              <a:rPr lang="en-US" sz="2000" dirty="0" smtClean="0"/>
              <a:t>act or</a:t>
            </a:r>
            <a:br>
              <a:rPr lang="en-US" sz="2000" dirty="0" smtClean="0"/>
            </a:br>
            <a:r>
              <a:rPr lang="en-US" sz="2000" dirty="0" smtClean="0"/>
              <a:t>     failure </a:t>
            </a:r>
            <a:r>
              <a:rPr lang="en-US" sz="2000" dirty="0"/>
              <a:t>to act.</a:t>
            </a:r>
          </a:p>
          <a:p>
            <a:r>
              <a:rPr lang="en-US" sz="2000" dirty="0" smtClean="0"/>
              <a:t>     (</a:t>
            </a:r>
            <a:r>
              <a:rPr lang="en-US" sz="2000" dirty="0"/>
              <a:t>6)  Creating a likelihood of sexual abuse or exploitation of a child through </a:t>
            </a:r>
            <a:r>
              <a:rPr lang="en-US" sz="2000" dirty="0" smtClean="0"/>
              <a:t>any</a:t>
            </a:r>
            <a:r>
              <a:rPr lang="en-US" sz="2000" dirty="0"/>
              <a:t> </a:t>
            </a:r>
            <a:r>
              <a:rPr lang="en-US" sz="2000" dirty="0" smtClean="0"/>
              <a:t>recent </a:t>
            </a:r>
            <a:r>
              <a:rPr lang="en-US" sz="2000" dirty="0"/>
              <a:t>act </a:t>
            </a:r>
            <a:r>
              <a:rPr lang="en-US" sz="2000" dirty="0" smtClean="0"/>
              <a:t>or</a:t>
            </a:r>
            <a:br>
              <a:rPr lang="en-US" sz="2000" dirty="0" smtClean="0"/>
            </a:br>
            <a:r>
              <a:rPr lang="en-US" sz="2000" dirty="0" smtClean="0"/>
              <a:t>      failure </a:t>
            </a:r>
            <a:r>
              <a:rPr lang="en-US" sz="2000" dirty="0"/>
              <a:t>to act.</a:t>
            </a:r>
          </a:p>
          <a:p>
            <a:r>
              <a:rPr lang="en-US" sz="2000" dirty="0" smtClean="0"/>
              <a:t>     (</a:t>
            </a:r>
            <a:r>
              <a:rPr lang="en-US" sz="2000" dirty="0"/>
              <a:t>7)  Causing serious physical neglect of a child.</a:t>
            </a:r>
            <a:endParaRPr lang="en-US" sz="1200" dirty="0" smtClean="0"/>
          </a:p>
        </p:txBody>
      </p:sp>
      <p:sp>
        <p:nvSpPr>
          <p:cNvPr id="4" name="Slide Number Placeholder 3"/>
          <p:cNvSpPr>
            <a:spLocks noGrp="1"/>
          </p:cNvSpPr>
          <p:nvPr>
            <p:ph type="sldNum" sz="quarter" idx="12"/>
          </p:nvPr>
        </p:nvSpPr>
        <p:spPr/>
        <p:txBody>
          <a:bodyPr/>
          <a:lstStyle/>
          <a:p>
            <a:r>
              <a:rPr lang="en-US" dirty="0" smtClean="0"/>
              <a:t>10</a:t>
            </a:r>
            <a:endParaRPr lang="en-US" dirty="0"/>
          </a:p>
        </p:txBody>
      </p:sp>
    </p:spTree>
    <p:extLst>
      <p:ext uri="{BB962C8B-B14F-4D97-AF65-F5344CB8AC3E}">
        <p14:creationId xmlns:p14="http://schemas.microsoft.com/office/powerpoint/2010/main" val="41201597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557" y="1540224"/>
            <a:ext cx="11027392" cy="4724097"/>
          </a:xfrm>
        </p:spPr>
        <p:txBody>
          <a:bodyPr anchor="t"/>
          <a:lstStyle/>
          <a:p>
            <a:r>
              <a:rPr lang="en-US" sz="2000" dirty="0">
                <a:solidFill>
                  <a:schemeClr val="tx1"/>
                </a:solidFill>
              </a:rPr>
              <a:t>Child Protective Services Law (continued)</a:t>
            </a:r>
            <a:r>
              <a:rPr lang="en-US" sz="2000" dirty="0"/>
              <a:t/>
            </a:r>
            <a:br>
              <a:rPr lang="en-US" sz="2000" dirty="0"/>
            </a:br>
            <a:r>
              <a:rPr lang="en-US" sz="2000" b="0" dirty="0" smtClean="0"/>
              <a:t>     </a:t>
            </a:r>
            <a:r>
              <a:rPr lang="en-US" sz="2000" b="0" dirty="0" smtClean="0">
                <a:solidFill>
                  <a:schemeClr val="tx1"/>
                </a:solidFill>
              </a:rPr>
              <a:t>(</a:t>
            </a:r>
            <a:r>
              <a:rPr lang="en-US" sz="2000" b="0" dirty="0">
                <a:solidFill>
                  <a:schemeClr val="tx1"/>
                </a:solidFill>
              </a:rPr>
              <a:t>8) Engaging in any of the following recent acts:</a:t>
            </a:r>
            <a:br>
              <a:rPr lang="en-US" sz="2000" b="0" dirty="0">
                <a:solidFill>
                  <a:schemeClr val="tx1"/>
                </a:solidFill>
              </a:rPr>
            </a:br>
            <a:r>
              <a:rPr lang="en-US" sz="2000" b="0" dirty="0" smtClean="0">
                <a:solidFill>
                  <a:schemeClr val="tx1"/>
                </a:solidFill>
              </a:rPr>
              <a:t>          (</a:t>
            </a:r>
            <a:r>
              <a:rPr lang="en-US" sz="2000" b="0" dirty="0" err="1">
                <a:solidFill>
                  <a:schemeClr val="tx1"/>
                </a:solidFill>
              </a:rPr>
              <a:t>i</a:t>
            </a:r>
            <a:r>
              <a:rPr lang="en-US" sz="2000" b="0" dirty="0">
                <a:solidFill>
                  <a:schemeClr val="tx1"/>
                </a:solidFill>
              </a:rPr>
              <a:t>) Kicking, biting, throwing, burning, stabbing or cutting a child in a </a:t>
            </a:r>
            <a:r>
              <a:rPr lang="en-US" sz="2000" b="0" dirty="0" smtClean="0">
                <a:solidFill>
                  <a:schemeClr val="tx1"/>
                </a:solidFill>
              </a:rPr>
              <a:t>manner</a:t>
            </a:r>
            <a:r>
              <a:rPr lang="en-US" sz="2000" b="0" dirty="0">
                <a:solidFill>
                  <a:schemeClr val="tx1"/>
                </a:solidFill>
              </a:rPr>
              <a:t> </a:t>
            </a:r>
            <a:r>
              <a:rPr lang="en-US" sz="2000" b="0" dirty="0" smtClean="0">
                <a:solidFill>
                  <a:schemeClr val="tx1"/>
                </a:solidFill>
              </a:rPr>
              <a:t>that</a:t>
            </a:r>
            <a:br>
              <a:rPr lang="en-US" sz="2000" b="0" dirty="0" smtClean="0">
                <a:solidFill>
                  <a:schemeClr val="tx1"/>
                </a:solidFill>
              </a:rPr>
            </a:br>
            <a:r>
              <a:rPr lang="en-US" sz="2000" b="0" dirty="0" smtClean="0">
                <a:solidFill>
                  <a:schemeClr val="tx1"/>
                </a:solidFill>
              </a:rPr>
              <a:t>          endangers </a:t>
            </a:r>
            <a:r>
              <a:rPr lang="en-US" sz="2000" b="0" dirty="0">
                <a:solidFill>
                  <a:schemeClr val="tx1"/>
                </a:solidFill>
              </a:rPr>
              <a:t>the child</a:t>
            </a:r>
            <a:br>
              <a:rPr lang="en-US" sz="2000" b="0" dirty="0">
                <a:solidFill>
                  <a:schemeClr val="tx1"/>
                </a:solidFill>
              </a:rPr>
            </a:br>
            <a:r>
              <a:rPr lang="en-US" sz="2000" b="0" dirty="0" smtClean="0">
                <a:solidFill>
                  <a:schemeClr val="tx1"/>
                </a:solidFill>
              </a:rPr>
              <a:t>          (</a:t>
            </a:r>
            <a:r>
              <a:rPr lang="en-US" sz="2000" b="0" dirty="0">
                <a:solidFill>
                  <a:schemeClr val="tx1"/>
                </a:solidFill>
              </a:rPr>
              <a:t>ii) Unreasonably restraining or confining a child, based on consideration </a:t>
            </a:r>
            <a:r>
              <a:rPr lang="en-US" sz="2000" b="0" dirty="0" smtClean="0">
                <a:solidFill>
                  <a:schemeClr val="tx1"/>
                </a:solidFill>
              </a:rPr>
              <a:t>of</a:t>
            </a:r>
            <a:r>
              <a:rPr lang="en-US" sz="2000" b="0" dirty="0">
                <a:solidFill>
                  <a:schemeClr val="tx1"/>
                </a:solidFill>
              </a:rPr>
              <a:t> </a:t>
            </a:r>
            <a:r>
              <a:rPr lang="en-US" sz="2000" b="0" dirty="0" smtClean="0">
                <a:solidFill>
                  <a:schemeClr val="tx1"/>
                </a:solidFill>
              </a:rPr>
              <a:t>the method,</a:t>
            </a:r>
            <a:br>
              <a:rPr lang="en-US" sz="2000" b="0" dirty="0" smtClean="0">
                <a:solidFill>
                  <a:schemeClr val="tx1"/>
                </a:solidFill>
              </a:rPr>
            </a:br>
            <a:r>
              <a:rPr lang="en-US" sz="2000" b="0" dirty="0" smtClean="0">
                <a:solidFill>
                  <a:schemeClr val="tx1"/>
                </a:solidFill>
              </a:rPr>
              <a:t>          location </a:t>
            </a:r>
            <a:r>
              <a:rPr lang="en-US" sz="2000" b="0" dirty="0">
                <a:solidFill>
                  <a:schemeClr val="tx1"/>
                </a:solidFill>
              </a:rPr>
              <a:t>or the duration of the restraint or confinement </a:t>
            </a:r>
            <a:br>
              <a:rPr lang="en-US" sz="2000" b="0" dirty="0">
                <a:solidFill>
                  <a:schemeClr val="tx1"/>
                </a:solidFill>
              </a:rPr>
            </a:br>
            <a:r>
              <a:rPr lang="en-US" sz="2000" b="0" dirty="0" smtClean="0">
                <a:solidFill>
                  <a:schemeClr val="tx1"/>
                </a:solidFill>
              </a:rPr>
              <a:t>          (</a:t>
            </a:r>
            <a:r>
              <a:rPr lang="en-US" sz="2000" b="0" dirty="0">
                <a:solidFill>
                  <a:schemeClr val="tx1"/>
                </a:solidFill>
              </a:rPr>
              <a:t>iii) Forcefully shaking a child under one year of age</a:t>
            </a:r>
            <a:br>
              <a:rPr lang="en-US" sz="2000" b="0" dirty="0">
                <a:solidFill>
                  <a:schemeClr val="tx1"/>
                </a:solidFill>
              </a:rPr>
            </a:br>
            <a:r>
              <a:rPr lang="en-US" sz="2000" b="0" dirty="0" smtClean="0">
                <a:solidFill>
                  <a:schemeClr val="tx1"/>
                </a:solidFill>
              </a:rPr>
              <a:t>          (</a:t>
            </a:r>
            <a:r>
              <a:rPr lang="en-US" sz="2000" b="0" dirty="0">
                <a:solidFill>
                  <a:schemeClr val="tx1"/>
                </a:solidFill>
              </a:rPr>
              <a:t>iv) Forcefully slapping or otherwise striking a child under one year of age</a:t>
            </a:r>
            <a:br>
              <a:rPr lang="en-US" sz="2000" b="0" dirty="0">
                <a:solidFill>
                  <a:schemeClr val="tx1"/>
                </a:solidFill>
              </a:rPr>
            </a:br>
            <a:r>
              <a:rPr lang="en-US" sz="2000" b="0" dirty="0" smtClean="0">
                <a:solidFill>
                  <a:schemeClr val="tx1"/>
                </a:solidFill>
              </a:rPr>
              <a:t>          (</a:t>
            </a:r>
            <a:r>
              <a:rPr lang="en-US" sz="2000" b="0" dirty="0">
                <a:solidFill>
                  <a:schemeClr val="tx1"/>
                </a:solidFill>
              </a:rPr>
              <a:t>v) Interfering with the breathing of a child</a:t>
            </a:r>
            <a:r>
              <a:rPr lang="en-US" sz="2000" b="0" dirty="0"/>
              <a:t/>
            </a:r>
            <a:br>
              <a:rPr lang="en-US" sz="2000" b="0" dirty="0"/>
            </a:br>
            <a:r>
              <a:rPr lang="en-US" sz="2000" b="0" dirty="0" smtClean="0"/>
              <a:t>          </a:t>
            </a:r>
            <a:r>
              <a:rPr lang="en-US" sz="2000" b="0" dirty="0" smtClean="0">
                <a:solidFill>
                  <a:schemeClr val="tx1"/>
                </a:solidFill>
              </a:rPr>
              <a:t>(</a:t>
            </a:r>
            <a:r>
              <a:rPr lang="en-US" sz="2000" b="0" dirty="0">
                <a:solidFill>
                  <a:schemeClr val="tx1"/>
                </a:solidFill>
              </a:rPr>
              <a:t>vi) Causing a child to be present at a location while a violation of 18 </a:t>
            </a:r>
            <a:r>
              <a:rPr lang="en-US" sz="2000" b="0" dirty="0" err="1">
                <a:solidFill>
                  <a:schemeClr val="tx1"/>
                </a:solidFill>
              </a:rPr>
              <a:t>Pa.C.S</a:t>
            </a:r>
            <a:r>
              <a:rPr lang="en-US" sz="2000" b="0" dirty="0">
                <a:solidFill>
                  <a:schemeClr val="tx1"/>
                </a:solidFill>
              </a:rPr>
              <a:t>. </a:t>
            </a:r>
            <a:r>
              <a:rPr lang="en-US" sz="2000" b="0" dirty="0" smtClean="0">
                <a:solidFill>
                  <a:schemeClr val="tx1"/>
                </a:solidFill>
              </a:rPr>
              <a:t>§</a:t>
            </a:r>
            <a:r>
              <a:rPr lang="en-US" sz="2000" b="0" dirty="0">
                <a:solidFill>
                  <a:schemeClr val="tx1"/>
                </a:solidFill>
              </a:rPr>
              <a:t> </a:t>
            </a:r>
            <a:r>
              <a:rPr lang="en-US" sz="2000" b="0" dirty="0" smtClean="0">
                <a:solidFill>
                  <a:schemeClr val="tx1"/>
                </a:solidFill>
              </a:rPr>
              <a:t>7508.2</a:t>
            </a:r>
            <a:br>
              <a:rPr lang="en-US" sz="2000" b="0" dirty="0" smtClean="0">
                <a:solidFill>
                  <a:schemeClr val="tx1"/>
                </a:solidFill>
              </a:rPr>
            </a:br>
            <a:r>
              <a:rPr lang="en-US" sz="2000" b="0" dirty="0" smtClean="0">
                <a:solidFill>
                  <a:schemeClr val="tx1"/>
                </a:solidFill>
              </a:rPr>
              <a:t>          (relating </a:t>
            </a:r>
            <a:r>
              <a:rPr lang="en-US" sz="2000" b="0" dirty="0">
                <a:solidFill>
                  <a:schemeClr val="tx1"/>
                </a:solidFill>
              </a:rPr>
              <a:t>to operation of methamphetamine laboratory) is </a:t>
            </a:r>
            <a:r>
              <a:rPr lang="en-US" sz="2000" b="0" dirty="0" smtClean="0">
                <a:solidFill>
                  <a:schemeClr val="tx1"/>
                </a:solidFill>
              </a:rPr>
              <a:t>occurring,</a:t>
            </a:r>
            <a:r>
              <a:rPr lang="en-US" sz="2000" b="0" dirty="0">
                <a:solidFill>
                  <a:schemeClr val="tx1"/>
                </a:solidFill>
              </a:rPr>
              <a:t> </a:t>
            </a:r>
            <a:r>
              <a:rPr lang="en-US" sz="2000" b="0" dirty="0" smtClean="0">
                <a:solidFill>
                  <a:schemeClr val="tx1"/>
                </a:solidFill>
              </a:rPr>
              <a:t>provided </a:t>
            </a:r>
            <a:r>
              <a:rPr lang="en-US" sz="2000" b="0" dirty="0">
                <a:solidFill>
                  <a:schemeClr val="tx1"/>
                </a:solidFill>
              </a:rPr>
              <a:t>that </a:t>
            </a:r>
            <a:r>
              <a:rPr lang="en-US" sz="2000" b="0" dirty="0" smtClean="0">
                <a:solidFill>
                  <a:schemeClr val="tx1"/>
                </a:solidFill>
              </a:rPr>
              <a:t>the</a:t>
            </a:r>
            <a:br>
              <a:rPr lang="en-US" sz="2000" b="0" dirty="0" smtClean="0">
                <a:solidFill>
                  <a:schemeClr val="tx1"/>
                </a:solidFill>
              </a:rPr>
            </a:br>
            <a:r>
              <a:rPr lang="en-US" sz="2000" b="0" dirty="0" smtClean="0">
                <a:solidFill>
                  <a:schemeClr val="tx1"/>
                </a:solidFill>
              </a:rPr>
              <a:t>          violation </a:t>
            </a:r>
            <a:r>
              <a:rPr lang="en-US" sz="2000" b="0" dirty="0">
                <a:solidFill>
                  <a:schemeClr val="tx1"/>
                </a:solidFill>
              </a:rPr>
              <a:t>is being investigated by law </a:t>
            </a:r>
            <a:r>
              <a:rPr lang="en-US" sz="2000" b="0" dirty="0" smtClean="0">
                <a:solidFill>
                  <a:schemeClr val="tx1"/>
                </a:solidFill>
              </a:rPr>
              <a:t>enforcement</a:t>
            </a:r>
            <a:br>
              <a:rPr lang="en-US" sz="2000" b="0" dirty="0" smtClean="0">
                <a:solidFill>
                  <a:schemeClr val="tx1"/>
                </a:solidFill>
              </a:rPr>
            </a:br>
            <a:r>
              <a:rPr lang="en-US" sz="2000" b="0" dirty="0" smtClean="0">
                <a:solidFill>
                  <a:schemeClr val="tx1"/>
                </a:solidFill>
              </a:rPr>
              <a:t>          (</a:t>
            </a:r>
            <a:r>
              <a:rPr lang="en-US" sz="2000" b="0" dirty="0">
                <a:solidFill>
                  <a:schemeClr val="tx1"/>
                </a:solidFill>
              </a:rPr>
              <a:t>vii) Leaving a child unsupervised with an individual, other than the child's parent, who </a:t>
            </a:r>
            <a:r>
              <a:rPr lang="en-US" sz="2000" b="0" dirty="0" smtClean="0">
                <a:solidFill>
                  <a:schemeClr val="tx1"/>
                </a:solidFill>
              </a:rPr>
              <a:t>the</a:t>
            </a:r>
            <a:br>
              <a:rPr lang="en-US" sz="2000" b="0" dirty="0" smtClean="0">
                <a:solidFill>
                  <a:schemeClr val="tx1"/>
                </a:solidFill>
              </a:rPr>
            </a:br>
            <a:r>
              <a:rPr lang="en-US" sz="2000" b="0" dirty="0" smtClean="0">
                <a:solidFill>
                  <a:schemeClr val="tx1"/>
                </a:solidFill>
              </a:rPr>
              <a:t>          actor </a:t>
            </a:r>
            <a:r>
              <a:rPr lang="en-US" sz="2000" b="0" dirty="0">
                <a:solidFill>
                  <a:schemeClr val="tx1"/>
                </a:solidFill>
              </a:rPr>
              <a:t>knows or reasonably should have </a:t>
            </a:r>
            <a:r>
              <a:rPr lang="en-US" sz="2000" b="0" dirty="0" smtClean="0">
                <a:solidFill>
                  <a:schemeClr val="tx1"/>
                </a:solidFill>
              </a:rPr>
              <a:t>known:</a:t>
            </a:r>
            <a:r>
              <a:rPr lang="en-US" sz="2000" dirty="0" smtClean="0">
                <a:solidFill>
                  <a:schemeClr val="tx1"/>
                </a:solidFill>
              </a:rPr>
              <a:t/>
            </a:r>
            <a:br>
              <a:rPr lang="en-US" sz="2000" dirty="0" smtClean="0">
                <a:solidFill>
                  <a:schemeClr val="tx1"/>
                </a:solidFill>
              </a:rPr>
            </a:br>
            <a:r>
              <a:rPr lang="en-US" sz="2000" dirty="0" smtClean="0">
                <a:solidFill>
                  <a:schemeClr val="tx2">
                    <a:lumMod val="85000"/>
                    <a:lumOff val="15000"/>
                  </a:schemeClr>
                </a:solidFill>
              </a:rPr>
              <a:t/>
            </a:r>
            <a:br>
              <a:rPr lang="en-US" sz="2000" dirty="0" smtClean="0">
                <a:solidFill>
                  <a:schemeClr val="tx2">
                    <a:lumMod val="85000"/>
                    <a:lumOff val="15000"/>
                  </a:schemeClr>
                </a:solidFill>
              </a:rPr>
            </a:br>
            <a:r>
              <a:rPr lang="en-US" sz="2000" dirty="0" smtClean="0">
                <a:solidFill>
                  <a:schemeClr val="tx2">
                    <a:lumMod val="85000"/>
                    <a:lumOff val="15000"/>
                  </a:schemeClr>
                </a:solidFill>
              </a:rPr>
              <a:t/>
            </a:r>
            <a:br>
              <a:rPr lang="en-US" sz="2000" dirty="0" smtClean="0">
                <a:solidFill>
                  <a:schemeClr val="tx2">
                    <a:lumMod val="85000"/>
                    <a:lumOff val="15000"/>
                  </a:schemeClr>
                </a:solidFill>
              </a:rPr>
            </a:br>
            <a:r>
              <a:rPr lang="en-US" sz="2000" dirty="0" smtClean="0">
                <a:solidFill>
                  <a:schemeClr val="tx2">
                    <a:lumMod val="85000"/>
                    <a:lumOff val="15000"/>
                  </a:schemeClr>
                </a:solidFill>
              </a:rPr>
              <a:t/>
            </a:r>
            <a:br>
              <a:rPr lang="en-US" sz="2000" dirty="0" smtClean="0">
                <a:solidFill>
                  <a:schemeClr val="tx2">
                    <a:lumMod val="85000"/>
                    <a:lumOff val="15000"/>
                  </a:schemeClr>
                </a:solidFill>
              </a:rPr>
            </a:br>
            <a:endParaRPr lang="en-US" sz="2000" dirty="0">
              <a:solidFill>
                <a:schemeClr val="tx2">
                  <a:lumMod val="85000"/>
                  <a:lumOff val="15000"/>
                </a:schemeClr>
              </a:solidFill>
            </a:endParaRPr>
          </a:p>
        </p:txBody>
      </p:sp>
      <p:sp>
        <p:nvSpPr>
          <p:cNvPr id="3" name="Slide Number Placeholder 2"/>
          <p:cNvSpPr>
            <a:spLocks noGrp="1"/>
          </p:cNvSpPr>
          <p:nvPr>
            <p:ph type="sldNum" sz="quarter" idx="12"/>
          </p:nvPr>
        </p:nvSpPr>
        <p:spPr/>
        <p:txBody>
          <a:bodyPr/>
          <a:lstStyle/>
          <a:p>
            <a:r>
              <a:rPr lang="en-US" dirty="0" smtClean="0"/>
              <a:t>11</a:t>
            </a:r>
            <a:endParaRPr lang="en-US" dirty="0"/>
          </a:p>
        </p:txBody>
      </p:sp>
      <p:sp>
        <p:nvSpPr>
          <p:cNvPr id="4" name="Title 1"/>
          <p:cNvSpPr txBox="1">
            <a:spLocks/>
          </p:cNvSpPr>
          <p:nvPr/>
        </p:nvSpPr>
        <p:spPr bwMode="auto">
          <a:xfrm>
            <a:off x="300251" y="949947"/>
            <a:ext cx="11177516" cy="70143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800" b="1">
                <a:solidFill>
                  <a:srgbClr val="948151"/>
                </a:solidFill>
                <a:latin typeface="+mj-lt"/>
                <a:ea typeface="+mj-ea"/>
                <a:cs typeface="+mj-cs"/>
              </a:defRPr>
            </a:lvl1pPr>
            <a:lvl2pPr algn="l" rtl="0" eaLnBrk="1" fontAlgn="base" hangingPunct="1">
              <a:spcBef>
                <a:spcPct val="0"/>
              </a:spcBef>
              <a:spcAft>
                <a:spcPct val="0"/>
              </a:spcAft>
              <a:defRPr sz="3000" b="1">
                <a:solidFill>
                  <a:srgbClr val="948151"/>
                </a:solidFill>
                <a:latin typeface="Georgia" pitchFamily="16" charset="0"/>
                <a:ea typeface="Osaka" pitchFamily="16" charset="-128"/>
              </a:defRPr>
            </a:lvl2pPr>
            <a:lvl3pPr algn="l" rtl="0" eaLnBrk="1" fontAlgn="base" hangingPunct="1">
              <a:spcBef>
                <a:spcPct val="0"/>
              </a:spcBef>
              <a:spcAft>
                <a:spcPct val="0"/>
              </a:spcAft>
              <a:defRPr sz="3000" b="1">
                <a:solidFill>
                  <a:srgbClr val="948151"/>
                </a:solidFill>
                <a:latin typeface="Georgia" pitchFamily="16" charset="0"/>
                <a:ea typeface="Osaka" pitchFamily="16" charset="-128"/>
              </a:defRPr>
            </a:lvl3pPr>
            <a:lvl4pPr algn="l" rtl="0" eaLnBrk="1" fontAlgn="base" hangingPunct="1">
              <a:spcBef>
                <a:spcPct val="0"/>
              </a:spcBef>
              <a:spcAft>
                <a:spcPct val="0"/>
              </a:spcAft>
              <a:defRPr sz="3000" b="1">
                <a:solidFill>
                  <a:srgbClr val="948151"/>
                </a:solidFill>
                <a:latin typeface="Georgia" pitchFamily="16" charset="0"/>
                <a:ea typeface="Osaka" pitchFamily="16" charset="-128"/>
              </a:defRPr>
            </a:lvl4pPr>
            <a:lvl5pPr algn="l" rtl="0" eaLnBrk="1" fontAlgn="base" hangingPunct="1">
              <a:spcBef>
                <a:spcPct val="0"/>
              </a:spcBef>
              <a:spcAft>
                <a:spcPct val="0"/>
              </a:spcAft>
              <a:defRPr sz="3000" b="1">
                <a:solidFill>
                  <a:srgbClr val="948151"/>
                </a:solidFill>
                <a:latin typeface="Georgia" pitchFamily="16" charset="0"/>
                <a:ea typeface="Osaka" pitchFamily="16" charset="-128"/>
              </a:defRPr>
            </a:lvl5pPr>
            <a:lvl6pPr marL="457200" algn="l" rtl="0" eaLnBrk="1" fontAlgn="base" hangingPunct="1">
              <a:spcBef>
                <a:spcPct val="0"/>
              </a:spcBef>
              <a:spcAft>
                <a:spcPct val="0"/>
              </a:spcAft>
              <a:defRPr sz="3600" b="1">
                <a:solidFill>
                  <a:srgbClr val="948151"/>
                </a:solidFill>
                <a:latin typeface="Georgia" pitchFamily="16" charset="0"/>
                <a:ea typeface="Osaka" pitchFamily="16" charset="-128"/>
              </a:defRPr>
            </a:lvl6pPr>
            <a:lvl7pPr marL="914400" algn="l" rtl="0" eaLnBrk="1" fontAlgn="base" hangingPunct="1">
              <a:spcBef>
                <a:spcPct val="0"/>
              </a:spcBef>
              <a:spcAft>
                <a:spcPct val="0"/>
              </a:spcAft>
              <a:defRPr sz="3600" b="1">
                <a:solidFill>
                  <a:srgbClr val="948151"/>
                </a:solidFill>
                <a:latin typeface="Georgia" pitchFamily="16" charset="0"/>
                <a:ea typeface="Osaka" pitchFamily="16" charset="-128"/>
              </a:defRPr>
            </a:lvl7pPr>
            <a:lvl8pPr marL="1371600" algn="l" rtl="0" eaLnBrk="1" fontAlgn="base" hangingPunct="1">
              <a:spcBef>
                <a:spcPct val="0"/>
              </a:spcBef>
              <a:spcAft>
                <a:spcPct val="0"/>
              </a:spcAft>
              <a:defRPr sz="3600" b="1">
                <a:solidFill>
                  <a:srgbClr val="948151"/>
                </a:solidFill>
                <a:latin typeface="Georgia" pitchFamily="16" charset="0"/>
                <a:ea typeface="Osaka" pitchFamily="16" charset="-128"/>
              </a:defRPr>
            </a:lvl8pPr>
            <a:lvl9pPr marL="1828800" algn="l" rtl="0" eaLnBrk="1" fontAlgn="base" hangingPunct="1">
              <a:spcBef>
                <a:spcPct val="0"/>
              </a:spcBef>
              <a:spcAft>
                <a:spcPct val="0"/>
              </a:spcAft>
              <a:defRPr sz="3600" b="1">
                <a:solidFill>
                  <a:srgbClr val="948151"/>
                </a:solidFill>
                <a:latin typeface="Georgia" pitchFamily="16" charset="0"/>
                <a:ea typeface="Osaka" pitchFamily="16" charset="-128"/>
              </a:defRPr>
            </a:lvl9pPr>
          </a:lstStyle>
          <a:p>
            <a:pPr defTabSz="914400"/>
            <a:r>
              <a:rPr lang="en-US" sz="3200" kern="0" dirty="0" smtClean="0"/>
              <a:t>Legal Child Abuse Definitions (continued) </a:t>
            </a:r>
            <a:r>
              <a:rPr lang="en-US" sz="3600" kern="0" dirty="0" smtClean="0"/>
              <a:t/>
            </a:r>
            <a:br>
              <a:rPr lang="en-US" sz="3600" kern="0" dirty="0" smtClean="0"/>
            </a:br>
            <a:r>
              <a:rPr lang="en-US" sz="2000" kern="0" dirty="0" smtClean="0"/>
              <a:t> </a:t>
            </a:r>
            <a:endParaRPr lang="en-US" sz="2000" kern="0" dirty="0"/>
          </a:p>
        </p:txBody>
      </p:sp>
    </p:spTree>
    <p:extLst>
      <p:ext uri="{BB962C8B-B14F-4D97-AF65-F5344CB8AC3E}">
        <p14:creationId xmlns:p14="http://schemas.microsoft.com/office/powerpoint/2010/main" val="35149039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250" y="1485632"/>
            <a:ext cx="11891749" cy="4724097"/>
          </a:xfrm>
        </p:spPr>
        <p:txBody>
          <a:bodyPr anchor="t"/>
          <a:lstStyle/>
          <a:p>
            <a:r>
              <a:rPr lang="en-US" sz="1800" dirty="0">
                <a:solidFill>
                  <a:schemeClr val="tx1"/>
                </a:solidFill>
              </a:rPr>
              <a:t>Child Protective Services Law (continued</a:t>
            </a:r>
            <a:r>
              <a:rPr lang="en-US" sz="1800" dirty="0" smtClean="0">
                <a:solidFill>
                  <a:schemeClr val="tx1"/>
                </a:solidFill>
              </a:rPr>
              <a:t>)</a:t>
            </a:r>
            <a:br>
              <a:rPr lang="en-US" sz="1800" dirty="0" smtClean="0">
                <a:solidFill>
                  <a:schemeClr val="tx1"/>
                </a:solidFill>
              </a:rPr>
            </a:br>
            <a:r>
              <a:rPr lang="en-US" sz="1800" dirty="0"/>
              <a:t/>
            </a:r>
            <a:br>
              <a:rPr lang="en-US" sz="1800" dirty="0"/>
            </a:br>
            <a:r>
              <a:rPr lang="en-US" sz="1600" b="0" dirty="0" smtClean="0"/>
              <a:t>               </a:t>
            </a:r>
            <a:r>
              <a:rPr lang="en-US" sz="1800" b="0" dirty="0" smtClean="0">
                <a:solidFill>
                  <a:schemeClr val="tx1"/>
                </a:solidFill>
              </a:rPr>
              <a:t>(</a:t>
            </a:r>
            <a:r>
              <a:rPr lang="en-US" sz="1800" b="0" dirty="0">
                <a:solidFill>
                  <a:schemeClr val="tx1"/>
                </a:solidFill>
              </a:rPr>
              <a:t>A) Is required to register as a Tier II or Tier III sexual offender under 42 </a:t>
            </a:r>
            <a:r>
              <a:rPr lang="en-US" sz="1800" b="0" dirty="0" err="1">
                <a:solidFill>
                  <a:schemeClr val="tx1"/>
                </a:solidFill>
              </a:rPr>
              <a:t>Pa.C.S</a:t>
            </a:r>
            <a:r>
              <a:rPr lang="en-US" sz="1800" b="0" dirty="0">
                <a:solidFill>
                  <a:schemeClr val="tx1"/>
                </a:solidFill>
              </a:rPr>
              <a:t>. Ch. </a:t>
            </a:r>
            <a:r>
              <a:rPr lang="en-US" sz="1800" b="0" dirty="0" smtClean="0">
                <a:solidFill>
                  <a:schemeClr val="tx1"/>
                </a:solidFill>
              </a:rPr>
              <a:t>97</a:t>
            </a:r>
            <a:r>
              <a:rPr lang="en-US" sz="1800" b="0" dirty="0">
                <a:solidFill>
                  <a:schemeClr val="tx1"/>
                </a:solidFill>
              </a:rPr>
              <a:t> </a:t>
            </a:r>
            <a:r>
              <a:rPr lang="en-US" sz="1800" b="0" dirty="0" err="1" smtClean="0">
                <a:solidFill>
                  <a:schemeClr val="tx1"/>
                </a:solidFill>
              </a:rPr>
              <a:t>Subch</a:t>
            </a:r>
            <a:r>
              <a:rPr lang="en-US" sz="1800" b="0" dirty="0">
                <a:solidFill>
                  <a:schemeClr val="tx1"/>
                </a:solidFill>
              </a:rPr>
              <a:t>. H (</a:t>
            </a:r>
            <a:r>
              <a:rPr lang="en-US" sz="1800" b="0" dirty="0" smtClean="0">
                <a:solidFill>
                  <a:schemeClr val="tx1"/>
                </a:solidFill>
              </a:rPr>
              <a:t>relating</a:t>
            </a:r>
            <a:br>
              <a:rPr lang="en-US" sz="1800" b="0" dirty="0" smtClean="0">
                <a:solidFill>
                  <a:schemeClr val="tx1"/>
                </a:solidFill>
              </a:rPr>
            </a:br>
            <a:r>
              <a:rPr lang="en-US" sz="1800" b="0" dirty="0" smtClean="0">
                <a:solidFill>
                  <a:schemeClr val="tx1"/>
                </a:solidFill>
              </a:rPr>
              <a:t>              to </a:t>
            </a:r>
            <a:r>
              <a:rPr lang="en-US" sz="1800" b="0" dirty="0">
                <a:solidFill>
                  <a:schemeClr val="tx1"/>
                </a:solidFill>
              </a:rPr>
              <a:t>registration of sexual offenders</a:t>
            </a:r>
            <a:r>
              <a:rPr lang="en-US" sz="1800" b="0" dirty="0" smtClean="0">
                <a:solidFill>
                  <a:schemeClr val="tx1"/>
                </a:solidFill>
              </a:rPr>
              <a:t>), where </a:t>
            </a:r>
            <a:r>
              <a:rPr lang="en-US" sz="1800" b="0" dirty="0">
                <a:solidFill>
                  <a:schemeClr val="tx1"/>
                </a:solidFill>
              </a:rPr>
              <a:t>the victim of the </a:t>
            </a:r>
            <a:r>
              <a:rPr lang="en-US" sz="1800" b="0" dirty="0" smtClean="0">
                <a:solidFill>
                  <a:schemeClr val="tx1"/>
                </a:solidFill>
              </a:rPr>
              <a:t>sexual offense </a:t>
            </a:r>
            <a:r>
              <a:rPr lang="en-US" sz="1800" b="0" dirty="0">
                <a:solidFill>
                  <a:schemeClr val="tx1"/>
                </a:solidFill>
              </a:rPr>
              <a:t>was under 18 years of age </a:t>
            </a:r>
            <a:r>
              <a:rPr lang="en-US" sz="1800" b="0" dirty="0" smtClean="0">
                <a:solidFill>
                  <a:schemeClr val="tx1"/>
                </a:solidFill>
              </a:rPr>
              <a:t>when</a:t>
            </a:r>
            <a:br>
              <a:rPr lang="en-US" sz="1800" b="0" dirty="0" smtClean="0">
                <a:solidFill>
                  <a:schemeClr val="tx1"/>
                </a:solidFill>
              </a:rPr>
            </a:br>
            <a:r>
              <a:rPr lang="en-US" sz="1800" b="0" dirty="0" smtClean="0">
                <a:solidFill>
                  <a:schemeClr val="tx1"/>
                </a:solidFill>
              </a:rPr>
              <a:t>              the </a:t>
            </a:r>
            <a:r>
              <a:rPr lang="en-US" sz="1800" b="0" dirty="0">
                <a:solidFill>
                  <a:schemeClr val="tx1"/>
                </a:solidFill>
              </a:rPr>
              <a:t>crime was committed </a:t>
            </a:r>
            <a:br>
              <a:rPr lang="en-US" sz="1800" b="0" dirty="0">
                <a:solidFill>
                  <a:schemeClr val="tx1"/>
                </a:solidFill>
              </a:rPr>
            </a:br>
            <a:r>
              <a:rPr lang="en-US" sz="1800" b="0" dirty="0" smtClean="0">
                <a:solidFill>
                  <a:schemeClr val="tx1"/>
                </a:solidFill>
              </a:rPr>
              <a:t>              </a:t>
            </a:r>
            <a:r>
              <a:rPr lang="en-US" sz="1800" b="0" dirty="0" smtClean="0">
                <a:solidFill>
                  <a:schemeClr val="tx1"/>
                </a:solidFill>
              </a:rPr>
              <a:t>(</a:t>
            </a:r>
            <a:r>
              <a:rPr lang="en-US" sz="1800" b="0" dirty="0">
                <a:solidFill>
                  <a:schemeClr val="tx1"/>
                </a:solidFill>
              </a:rPr>
              <a:t>B) Has been determined to be a sexually violent predator under 42 </a:t>
            </a:r>
            <a:r>
              <a:rPr lang="en-US" sz="1800" b="0" dirty="0" err="1">
                <a:solidFill>
                  <a:schemeClr val="tx1"/>
                </a:solidFill>
              </a:rPr>
              <a:t>Pa.C.S</a:t>
            </a:r>
            <a:r>
              <a:rPr lang="en-US" sz="1800" b="0" dirty="0">
                <a:solidFill>
                  <a:schemeClr val="tx1"/>
                </a:solidFill>
              </a:rPr>
              <a:t>. § </a:t>
            </a:r>
            <a:r>
              <a:rPr lang="en-US" sz="1800" b="0" dirty="0" smtClean="0">
                <a:solidFill>
                  <a:schemeClr val="tx1"/>
                </a:solidFill>
              </a:rPr>
              <a:t>9799.24</a:t>
            </a:r>
            <a:r>
              <a:rPr lang="en-US" sz="1800" b="0" dirty="0">
                <a:solidFill>
                  <a:schemeClr val="tx1"/>
                </a:solidFill>
              </a:rPr>
              <a:t> </a:t>
            </a:r>
            <a:r>
              <a:rPr lang="en-US" sz="1800" b="0" dirty="0" smtClean="0">
                <a:solidFill>
                  <a:schemeClr val="tx1"/>
                </a:solidFill>
              </a:rPr>
              <a:t>(relating to</a:t>
            </a:r>
            <a:br>
              <a:rPr lang="en-US" sz="1800" b="0" dirty="0" smtClean="0">
                <a:solidFill>
                  <a:schemeClr val="tx1"/>
                </a:solidFill>
              </a:rPr>
            </a:br>
            <a:r>
              <a:rPr lang="en-US" sz="1800" b="0" dirty="0" smtClean="0">
                <a:solidFill>
                  <a:schemeClr val="tx1"/>
                </a:solidFill>
              </a:rPr>
              <a:t>               assessments</a:t>
            </a:r>
            <a:r>
              <a:rPr lang="en-US" sz="1800" b="0" dirty="0">
                <a:solidFill>
                  <a:schemeClr val="tx1"/>
                </a:solidFill>
              </a:rPr>
              <a:t>) or any of its predecessors </a:t>
            </a:r>
            <a:br>
              <a:rPr lang="en-US" sz="1800" b="0" dirty="0">
                <a:solidFill>
                  <a:schemeClr val="tx1"/>
                </a:solidFill>
              </a:rPr>
            </a:br>
            <a:r>
              <a:rPr lang="en-US" sz="1800" b="0" dirty="0" smtClean="0">
                <a:solidFill>
                  <a:schemeClr val="tx1"/>
                </a:solidFill>
              </a:rPr>
              <a:t>              </a:t>
            </a:r>
            <a:r>
              <a:rPr lang="en-US" sz="1800" b="0" dirty="0" smtClean="0">
                <a:solidFill>
                  <a:schemeClr val="tx1"/>
                </a:solidFill>
              </a:rPr>
              <a:t>(</a:t>
            </a:r>
            <a:r>
              <a:rPr lang="en-US" sz="1800" b="0" dirty="0">
                <a:solidFill>
                  <a:schemeClr val="tx1"/>
                </a:solidFill>
              </a:rPr>
              <a:t>C) Has been determined to be a sexually violent delinquent child as defined in </a:t>
            </a:r>
            <a:r>
              <a:rPr lang="en-US" sz="1800" b="0" dirty="0" smtClean="0">
                <a:solidFill>
                  <a:schemeClr val="tx1"/>
                </a:solidFill>
              </a:rPr>
              <a:t>42 </a:t>
            </a:r>
            <a:r>
              <a:rPr lang="en-US" sz="1800" b="0" dirty="0" err="1" smtClean="0">
                <a:solidFill>
                  <a:schemeClr val="tx1"/>
                </a:solidFill>
              </a:rPr>
              <a:t>Pa.C.S</a:t>
            </a:r>
            <a:r>
              <a:rPr lang="en-US" sz="1800" b="0" dirty="0">
                <a:solidFill>
                  <a:schemeClr val="tx1"/>
                </a:solidFill>
              </a:rPr>
              <a:t>. § </a:t>
            </a:r>
            <a:r>
              <a:rPr lang="en-US" sz="1800" b="0" dirty="0" smtClean="0">
                <a:solidFill>
                  <a:schemeClr val="tx1"/>
                </a:solidFill>
              </a:rPr>
              <a:t>9799.12</a:t>
            </a:r>
            <a:br>
              <a:rPr lang="en-US" sz="1800" b="0" dirty="0" smtClean="0">
                <a:solidFill>
                  <a:schemeClr val="tx1"/>
                </a:solidFill>
              </a:rPr>
            </a:br>
            <a:r>
              <a:rPr lang="en-US" sz="1800" b="0" dirty="0" smtClean="0">
                <a:solidFill>
                  <a:schemeClr val="tx1"/>
                </a:solidFill>
              </a:rPr>
              <a:t>               (relating </a:t>
            </a:r>
            <a:r>
              <a:rPr lang="en-US" sz="1800" b="0" dirty="0">
                <a:solidFill>
                  <a:schemeClr val="tx1"/>
                </a:solidFill>
              </a:rPr>
              <a:t>to definitions</a:t>
            </a:r>
            <a:r>
              <a:rPr lang="en-US" sz="1800" b="0" dirty="0" smtClean="0">
                <a:solidFill>
                  <a:schemeClr val="tx1"/>
                </a:solidFill>
              </a:rPr>
              <a:t>)</a:t>
            </a:r>
            <a:br>
              <a:rPr lang="en-US" sz="1800" b="0" dirty="0" smtClean="0">
                <a:solidFill>
                  <a:schemeClr val="tx1"/>
                </a:solidFill>
              </a:rPr>
            </a:br>
            <a:r>
              <a:rPr lang="en-US" sz="1800" b="0" dirty="0" smtClean="0">
                <a:solidFill>
                  <a:schemeClr val="tx1"/>
                </a:solidFill>
              </a:rPr>
              <a:t>     (</a:t>
            </a:r>
            <a:r>
              <a:rPr lang="en-US" sz="1800" b="0" dirty="0">
                <a:solidFill>
                  <a:schemeClr val="tx1"/>
                </a:solidFill>
              </a:rPr>
              <a:t>9) Causing the death of the child through any act or failure to </a:t>
            </a:r>
            <a:r>
              <a:rPr lang="en-US" sz="1800" b="0" dirty="0" smtClean="0">
                <a:solidFill>
                  <a:schemeClr val="tx1"/>
                </a:solidFill>
              </a:rPr>
              <a:t>act</a:t>
            </a:r>
            <a:br>
              <a:rPr lang="en-US" sz="1800" b="0" dirty="0" smtClean="0">
                <a:solidFill>
                  <a:schemeClr val="tx1"/>
                </a:solidFill>
              </a:rPr>
            </a:br>
            <a:r>
              <a:rPr lang="en-US" sz="1800" b="0" dirty="0" smtClean="0">
                <a:solidFill>
                  <a:schemeClr val="tx1"/>
                </a:solidFill>
              </a:rPr>
              <a:t>     (10) </a:t>
            </a:r>
            <a:r>
              <a:rPr lang="en-US" sz="1800" b="0" dirty="0">
                <a:solidFill>
                  <a:schemeClr val="tx1"/>
                </a:solidFill>
              </a:rPr>
              <a:t>Engaging a child in a severe form of trafficking in persons or sex trafficking, as </a:t>
            </a:r>
            <a:r>
              <a:rPr lang="en-US" sz="1800" b="0" dirty="0" smtClean="0">
                <a:solidFill>
                  <a:schemeClr val="tx1"/>
                </a:solidFill>
              </a:rPr>
              <a:t>those terms </a:t>
            </a:r>
            <a:r>
              <a:rPr lang="en-US" sz="1800" b="0" dirty="0">
                <a:solidFill>
                  <a:schemeClr val="tx1"/>
                </a:solidFill>
              </a:rPr>
              <a:t>are </a:t>
            </a:r>
            <a:r>
              <a:rPr lang="en-US" sz="1800" b="0" dirty="0" smtClean="0">
                <a:solidFill>
                  <a:schemeClr val="tx1"/>
                </a:solidFill>
              </a:rPr>
              <a:t>defined</a:t>
            </a:r>
            <a:br>
              <a:rPr lang="en-US" sz="1800" b="0" dirty="0" smtClean="0">
                <a:solidFill>
                  <a:schemeClr val="tx1"/>
                </a:solidFill>
              </a:rPr>
            </a:br>
            <a:r>
              <a:rPr lang="en-US" sz="1800" b="0" dirty="0" smtClean="0">
                <a:solidFill>
                  <a:schemeClr val="tx1"/>
                </a:solidFill>
              </a:rPr>
              <a:t>      under </a:t>
            </a:r>
            <a:r>
              <a:rPr lang="en-US" sz="1800" b="0" dirty="0">
                <a:solidFill>
                  <a:schemeClr val="tx1"/>
                </a:solidFill>
              </a:rPr>
              <a:t>section 103 of the Trafficking Victims Protection Act of </a:t>
            </a:r>
            <a:r>
              <a:rPr lang="en-US" sz="1800" b="0" dirty="0" smtClean="0">
                <a:solidFill>
                  <a:schemeClr val="tx1"/>
                </a:solidFill>
              </a:rPr>
              <a:t>2000</a:t>
            </a:r>
            <a:r>
              <a:rPr lang="en-US" sz="1800" b="0" dirty="0">
                <a:solidFill>
                  <a:schemeClr val="tx1"/>
                </a:solidFill>
              </a:rPr>
              <a:t> </a:t>
            </a:r>
            <a:r>
              <a:rPr lang="en-US" sz="1800" b="0" dirty="0" smtClean="0">
                <a:solidFill>
                  <a:schemeClr val="tx1"/>
                </a:solidFill>
              </a:rPr>
              <a:t>(114 </a:t>
            </a:r>
            <a:r>
              <a:rPr lang="en-US" sz="1800" b="0" dirty="0">
                <a:solidFill>
                  <a:schemeClr val="tx1"/>
                </a:solidFill>
              </a:rPr>
              <a:t>Stat. 1466, 22 U.S.C. § 7102).</a:t>
            </a:r>
            <a:r>
              <a:rPr lang="en-US" sz="1800" b="0" dirty="0" smtClean="0">
                <a:solidFill>
                  <a:schemeClr val="tx1"/>
                </a:solidFill>
              </a:rPr>
              <a:t/>
            </a:r>
            <a:br>
              <a:rPr lang="en-US" sz="1800" b="0" dirty="0" smtClean="0">
                <a:solidFill>
                  <a:schemeClr val="tx1"/>
                </a:solidFill>
              </a:rPr>
            </a:br>
            <a:r>
              <a:rPr lang="en-US" sz="1800" b="0" dirty="0">
                <a:solidFill>
                  <a:schemeClr val="tx1"/>
                </a:solidFill>
              </a:rPr>
              <a:t>(c)  Restatement of culpability.--Conduct that causes injury or harm to a child or creates a risk of injury or harm to a child shall not be considered child abuse if there is no evidence that the person acted intentionally, knowingly or recklessly when causing the injury or harm to the child or creating a risk of injury or harm to the child</a:t>
            </a:r>
            <a:br>
              <a:rPr lang="en-US" sz="1800" b="0" dirty="0">
                <a:solidFill>
                  <a:schemeClr val="tx1"/>
                </a:solidFill>
              </a:rPr>
            </a:br>
            <a:r>
              <a:rPr lang="en-US" sz="1800" b="0" dirty="0">
                <a:solidFill>
                  <a:schemeClr val="tx1"/>
                </a:solidFill>
              </a:rPr>
              <a:t>(d)  Child abuse exclusions.--The term "child abuse" does not include any conduct for which an exclusion is provided in section 6304 (relating to exclusions from child abuse)</a:t>
            </a:r>
            <a:r>
              <a:rPr lang="en-US" sz="2000" b="0" dirty="0" smtClean="0">
                <a:solidFill>
                  <a:schemeClr val="tx1"/>
                </a:solidFill>
              </a:rPr>
              <a:t/>
            </a:r>
            <a:br>
              <a:rPr lang="en-US" sz="2000" b="0" dirty="0" smtClean="0">
                <a:solidFill>
                  <a:schemeClr val="tx1"/>
                </a:solidFill>
              </a:rPr>
            </a:br>
            <a:r>
              <a:rPr lang="en-US" sz="2000" dirty="0" smtClean="0">
                <a:solidFill>
                  <a:schemeClr val="tx2">
                    <a:lumMod val="85000"/>
                    <a:lumOff val="15000"/>
                  </a:schemeClr>
                </a:solidFill>
              </a:rPr>
              <a:t/>
            </a:r>
            <a:br>
              <a:rPr lang="en-US" sz="2000" dirty="0" smtClean="0">
                <a:solidFill>
                  <a:schemeClr val="tx2">
                    <a:lumMod val="85000"/>
                    <a:lumOff val="15000"/>
                  </a:schemeClr>
                </a:solidFill>
              </a:rPr>
            </a:br>
            <a:r>
              <a:rPr lang="en-US" sz="2000" dirty="0" smtClean="0">
                <a:solidFill>
                  <a:schemeClr val="tx2">
                    <a:lumMod val="85000"/>
                    <a:lumOff val="15000"/>
                  </a:schemeClr>
                </a:solidFill>
              </a:rPr>
              <a:t/>
            </a:r>
            <a:br>
              <a:rPr lang="en-US" sz="2000" dirty="0" smtClean="0">
                <a:solidFill>
                  <a:schemeClr val="tx2">
                    <a:lumMod val="85000"/>
                    <a:lumOff val="15000"/>
                  </a:schemeClr>
                </a:solidFill>
              </a:rPr>
            </a:br>
            <a:r>
              <a:rPr lang="en-US" sz="2000" dirty="0" smtClean="0">
                <a:solidFill>
                  <a:schemeClr val="tx2">
                    <a:lumMod val="85000"/>
                    <a:lumOff val="15000"/>
                  </a:schemeClr>
                </a:solidFill>
              </a:rPr>
              <a:t/>
            </a:r>
            <a:br>
              <a:rPr lang="en-US" sz="2000" dirty="0" smtClean="0">
                <a:solidFill>
                  <a:schemeClr val="tx2">
                    <a:lumMod val="85000"/>
                    <a:lumOff val="15000"/>
                  </a:schemeClr>
                </a:solidFill>
              </a:rPr>
            </a:br>
            <a:endParaRPr lang="en-US" sz="2000" dirty="0">
              <a:solidFill>
                <a:schemeClr val="tx2">
                  <a:lumMod val="85000"/>
                  <a:lumOff val="15000"/>
                </a:schemeClr>
              </a:solidFill>
            </a:endParaRPr>
          </a:p>
        </p:txBody>
      </p:sp>
      <p:sp>
        <p:nvSpPr>
          <p:cNvPr id="3" name="Slide Number Placeholder 2"/>
          <p:cNvSpPr>
            <a:spLocks noGrp="1"/>
          </p:cNvSpPr>
          <p:nvPr>
            <p:ph type="sldNum" sz="quarter" idx="12"/>
          </p:nvPr>
        </p:nvSpPr>
        <p:spPr/>
        <p:txBody>
          <a:bodyPr/>
          <a:lstStyle/>
          <a:p>
            <a:r>
              <a:rPr lang="en-US" dirty="0" smtClean="0"/>
              <a:t>12</a:t>
            </a:r>
            <a:endParaRPr lang="en-US" dirty="0"/>
          </a:p>
        </p:txBody>
      </p:sp>
      <p:sp>
        <p:nvSpPr>
          <p:cNvPr id="4" name="Title 1"/>
          <p:cNvSpPr txBox="1">
            <a:spLocks/>
          </p:cNvSpPr>
          <p:nvPr/>
        </p:nvSpPr>
        <p:spPr bwMode="auto">
          <a:xfrm>
            <a:off x="300251" y="949947"/>
            <a:ext cx="11177516" cy="70143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800" b="1">
                <a:solidFill>
                  <a:srgbClr val="948151"/>
                </a:solidFill>
                <a:latin typeface="+mj-lt"/>
                <a:ea typeface="+mj-ea"/>
                <a:cs typeface="+mj-cs"/>
              </a:defRPr>
            </a:lvl1pPr>
            <a:lvl2pPr algn="l" rtl="0" eaLnBrk="1" fontAlgn="base" hangingPunct="1">
              <a:spcBef>
                <a:spcPct val="0"/>
              </a:spcBef>
              <a:spcAft>
                <a:spcPct val="0"/>
              </a:spcAft>
              <a:defRPr sz="3000" b="1">
                <a:solidFill>
                  <a:srgbClr val="948151"/>
                </a:solidFill>
                <a:latin typeface="Georgia" pitchFamily="16" charset="0"/>
                <a:ea typeface="Osaka" pitchFamily="16" charset="-128"/>
              </a:defRPr>
            </a:lvl2pPr>
            <a:lvl3pPr algn="l" rtl="0" eaLnBrk="1" fontAlgn="base" hangingPunct="1">
              <a:spcBef>
                <a:spcPct val="0"/>
              </a:spcBef>
              <a:spcAft>
                <a:spcPct val="0"/>
              </a:spcAft>
              <a:defRPr sz="3000" b="1">
                <a:solidFill>
                  <a:srgbClr val="948151"/>
                </a:solidFill>
                <a:latin typeface="Georgia" pitchFamily="16" charset="0"/>
                <a:ea typeface="Osaka" pitchFamily="16" charset="-128"/>
              </a:defRPr>
            </a:lvl3pPr>
            <a:lvl4pPr algn="l" rtl="0" eaLnBrk="1" fontAlgn="base" hangingPunct="1">
              <a:spcBef>
                <a:spcPct val="0"/>
              </a:spcBef>
              <a:spcAft>
                <a:spcPct val="0"/>
              </a:spcAft>
              <a:defRPr sz="3000" b="1">
                <a:solidFill>
                  <a:srgbClr val="948151"/>
                </a:solidFill>
                <a:latin typeface="Georgia" pitchFamily="16" charset="0"/>
                <a:ea typeface="Osaka" pitchFamily="16" charset="-128"/>
              </a:defRPr>
            </a:lvl4pPr>
            <a:lvl5pPr algn="l" rtl="0" eaLnBrk="1" fontAlgn="base" hangingPunct="1">
              <a:spcBef>
                <a:spcPct val="0"/>
              </a:spcBef>
              <a:spcAft>
                <a:spcPct val="0"/>
              </a:spcAft>
              <a:defRPr sz="3000" b="1">
                <a:solidFill>
                  <a:srgbClr val="948151"/>
                </a:solidFill>
                <a:latin typeface="Georgia" pitchFamily="16" charset="0"/>
                <a:ea typeface="Osaka" pitchFamily="16" charset="-128"/>
              </a:defRPr>
            </a:lvl5pPr>
            <a:lvl6pPr marL="457200" algn="l" rtl="0" eaLnBrk="1" fontAlgn="base" hangingPunct="1">
              <a:spcBef>
                <a:spcPct val="0"/>
              </a:spcBef>
              <a:spcAft>
                <a:spcPct val="0"/>
              </a:spcAft>
              <a:defRPr sz="3600" b="1">
                <a:solidFill>
                  <a:srgbClr val="948151"/>
                </a:solidFill>
                <a:latin typeface="Georgia" pitchFamily="16" charset="0"/>
                <a:ea typeface="Osaka" pitchFamily="16" charset="-128"/>
              </a:defRPr>
            </a:lvl6pPr>
            <a:lvl7pPr marL="914400" algn="l" rtl="0" eaLnBrk="1" fontAlgn="base" hangingPunct="1">
              <a:spcBef>
                <a:spcPct val="0"/>
              </a:spcBef>
              <a:spcAft>
                <a:spcPct val="0"/>
              </a:spcAft>
              <a:defRPr sz="3600" b="1">
                <a:solidFill>
                  <a:srgbClr val="948151"/>
                </a:solidFill>
                <a:latin typeface="Georgia" pitchFamily="16" charset="0"/>
                <a:ea typeface="Osaka" pitchFamily="16" charset="-128"/>
              </a:defRPr>
            </a:lvl7pPr>
            <a:lvl8pPr marL="1371600" algn="l" rtl="0" eaLnBrk="1" fontAlgn="base" hangingPunct="1">
              <a:spcBef>
                <a:spcPct val="0"/>
              </a:spcBef>
              <a:spcAft>
                <a:spcPct val="0"/>
              </a:spcAft>
              <a:defRPr sz="3600" b="1">
                <a:solidFill>
                  <a:srgbClr val="948151"/>
                </a:solidFill>
                <a:latin typeface="Georgia" pitchFamily="16" charset="0"/>
                <a:ea typeface="Osaka" pitchFamily="16" charset="-128"/>
              </a:defRPr>
            </a:lvl8pPr>
            <a:lvl9pPr marL="1828800" algn="l" rtl="0" eaLnBrk="1" fontAlgn="base" hangingPunct="1">
              <a:spcBef>
                <a:spcPct val="0"/>
              </a:spcBef>
              <a:spcAft>
                <a:spcPct val="0"/>
              </a:spcAft>
              <a:defRPr sz="3600" b="1">
                <a:solidFill>
                  <a:srgbClr val="948151"/>
                </a:solidFill>
                <a:latin typeface="Georgia" pitchFamily="16" charset="0"/>
                <a:ea typeface="Osaka" pitchFamily="16" charset="-128"/>
              </a:defRPr>
            </a:lvl9pPr>
          </a:lstStyle>
          <a:p>
            <a:pPr defTabSz="914400"/>
            <a:r>
              <a:rPr lang="en-US" sz="3200" kern="0" dirty="0" smtClean="0"/>
              <a:t>Legal Child Abuse Definitions (continued) </a:t>
            </a:r>
            <a:r>
              <a:rPr lang="en-US" sz="3600" kern="0" dirty="0" smtClean="0"/>
              <a:t/>
            </a:r>
            <a:br>
              <a:rPr lang="en-US" sz="3600" kern="0" dirty="0" smtClean="0"/>
            </a:br>
            <a:r>
              <a:rPr lang="en-US" sz="2000" kern="0" dirty="0" smtClean="0"/>
              <a:t> </a:t>
            </a:r>
            <a:endParaRPr lang="en-US" sz="2000" kern="0" dirty="0"/>
          </a:p>
        </p:txBody>
      </p:sp>
    </p:spTree>
    <p:extLst>
      <p:ext uri="{BB962C8B-B14F-4D97-AF65-F5344CB8AC3E}">
        <p14:creationId xmlns:p14="http://schemas.microsoft.com/office/powerpoint/2010/main" val="5157970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dirty="0" smtClean="0"/>
              <a:t>13</a:t>
            </a:r>
            <a:endParaRPr lang="en-US" dirty="0"/>
          </a:p>
        </p:txBody>
      </p:sp>
      <p:sp>
        <p:nvSpPr>
          <p:cNvPr id="4" name="Title 1"/>
          <p:cNvSpPr txBox="1">
            <a:spLocks/>
          </p:cNvSpPr>
          <p:nvPr/>
        </p:nvSpPr>
        <p:spPr bwMode="auto">
          <a:xfrm>
            <a:off x="300251" y="949947"/>
            <a:ext cx="11177516" cy="70143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800" b="1">
                <a:solidFill>
                  <a:srgbClr val="948151"/>
                </a:solidFill>
                <a:latin typeface="+mj-lt"/>
                <a:ea typeface="+mj-ea"/>
                <a:cs typeface="+mj-cs"/>
              </a:defRPr>
            </a:lvl1pPr>
            <a:lvl2pPr algn="l" rtl="0" eaLnBrk="1" fontAlgn="base" hangingPunct="1">
              <a:spcBef>
                <a:spcPct val="0"/>
              </a:spcBef>
              <a:spcAft>
                <a:spcPct val="0"/>
              </a:spcAft>
              <a:defRPr sz="3000" b="1">
                <a:solidFill>
                  <a:srgbClr val="948151"/>
                </a:solidFill>
                <a:latin typeface="Georgia" pitchFamily="16" charset="0"/>
                <a:ea typeface="Osaka" pitchFamily="16" charset="-128"/>
              </a:defRPr>
            </a:lvl2pPr>
            <a:lvl3pPr algn="l" rtl="0" eaLnBrk="1" fontAlgn="base" hangingPunct="1">
              <a:spcBef>
                <a:spcPct val="0"/>
              </a:spcBef>
              <a:spcAft>
                <a:spcPct val="0"/>
              </a:spcAft>
              <a:defRPr sz="3000" b="1">
                <a:solidFill>
                  <a:srgbClr val="948151"/>
                </a:solidFill>
                <a:latin typeface="Georgia" pitchFamily="16" charset="0"/>
                <a:ea typeface="Osaka" pitchFamily="16" charset="-128"/>
              </a:defRPr>
            </a:lvl3pPr>
            <a:lvl4pPr algn="l" rtl="0" eaLnBrk="1" fontAlgn="base" hangingPunct="1">
              <a:spcBef>
                <a:spcPct val="0"/>
              </a:spcBef>
              <a:spcAft>
                <a:spcPct val="0"/>
              </a:spcAft>
              <a:defRPr sz="3000" b="1">
                <a:solidFill>
                  <a:srgbClr val="948151"/>
                </a:solidFill>
                <a:latin typeface="Georgia" pitchFamily="16" charset="0"/>
                <a:ea typeface="Osaka" pitchFamily="16" charset="-128"/>
              </a:defRPr>
            </a:lvl4pPr>
            <a:lvl5pPr algn="l" rtl="0" eaLnBrk="1" fontAlgn="base" hangingPunct="1">
              <a:spcBef>
                <a:spcPct val="0"/>
              </a:spcBef>
              <a:spcAft>
                <a:spcPct val="0"/>
              </a:spcAft>
              <a:defRPr sz="3000" b="1">
                <a:solidFill>
                  <a:srgbClr val="948151"/>
                </a:solidFill>
                <a:latin typeface="Georgia" pitchFamily="16" charset="0"/>
                <a:ea typeface="Osaka" pitchFamily="16" charset="-128"/>
              </a:defRPr>
            </a:lvl5pPr>
            <a:lvl6pPr marL="457200" algn="l" rtl="0" eaLnBrk="1" fontAlgn="base" hangingPunct="1">
              <a:spcBef>
                <a:spcPct val="0"/>
              </a:spcBef>
              <a:spcAft>
                <a:spcPct val="0"/>
              </a:spcAft>
              <a:defRPr sz="3600" b="1">
                <a:solidFill>
                  <a:srgbClr val="948151"/>
                </a:solidFill>
                <a:latin typeface="Georgia" pitchFamily="16" charset="0"/>
                <a:ea typeface="Osaka" pitchFamily="16" charset="-128"/>
              </a:defRPr>
            </a:lvl6pPr>
            <a:lvl7pPr marL="914400" algn="l" rtl="0" eaLnBrk="1" fontAlgn="base" hangingPunct="1">
              <a:spcBef>
                <a:spcPct val="0"/>
              </a:spcBef>
              <a:spcAft>
                <a:spcPct val="0"/>
              </a:spcAft>
              <a:defRPr sz="3600" b="1">
                <a:solidFill>
                  <a:srgbClr val="948151"/>
                </a:solidFill>
                <a:latin typeface="Georgia" pitchFamily="16" charset="0"/>
                <a:ea typeface="Osaka" pitchFamily="16" charset="-128"/>
              </a:defRPr>
            </a:lvl7pPr>
            <a:lvl8pPr marL="1371600" algn="l" rtl="0" eaLnBrk="1" fontAlgn="base" hangingPunct="1">
              <a:spcBef>
                <a:spcPct val="0"/>
              </a:spcBef>
              <a:spcAft>
                <a:spcPct val="0"/>
              </a:spcAft>
              <a:defRPr sz="3600" b="1">
                <a:solidFill>
                  <a:srgbClr val="948151"/>
                </a:solidFill>
                <a:latin typeface="Georgia" pitchFamily="16" charset="0"/>
                <a:ea typeface="Osaka" pitchFamily="16" charset="-128"/>
              </a:defRPr>
            </a:lvl8pPr>
            <a:lvl9pPr marL="1828800" algn="l" rtl="0" eaLnBrk="1" fontAlgn="base" hangingPunct="1">
              <a:spcBef>
                <a:spcPct val="0"/>
              </a:spcBef>
              <a:spcAft>
                <a:spcPct val="0"/>
              </a:spcAft>
              <a:defRPr sz="3600" b="1">
                <a:solidFill>
                  <a:srgbClr val="948151"/>
                </a:solidFill>
                <a:latin typeface="Georgia" pitchFamily="16" charset="0"/>
                <a:ea typeface="Osaka" pitchFamily="16" charset="-128"/>
              </a:defRPr>
            </a:lvl9pPr>
          </a:lstStyle>
          <a:p>
            <a:pPr defTabSz="914400"/>
            <a:r>
              <a:rPr lang="en-US" sz="2500" kern="0" dirty="0" smtClean="0"/>
              <a:t>CPSL Definition of Sexual Abuse or Exploitation </a:t>
            </a:r>
            <a:r>
              <a:rPr lang="en-US" sz="3600" kern="0" dirty="0" smtClean="0"/>
              <a:t/>
            </a:r>
            <a:br>
              <a:rPr lang="en-US" sz="3600" kern="0" dirty="0" smtClean="0"/>
            </a:br>
            <a:r>
              <a:rPr lang="en-US" sz="2000" kern="0" dirty="0" smtClean="0"/>
              <a:t> </a:t>
            </a:r>
            <a:endParaRPr lang="en-US" sz="2000" kern="0" dirty="0"/>
          </a:p>
        </p:txBody>
      </p:sp>
      <p:sp>
        <p:nvSpPr>
          <p:cNvPr id="6" name="TextBox 5"/>
          <p:cNvSpPr txBox="1"/>
          <p:nvPr/>
        </p:nvSpPr>
        <p:spPr>
          <a:xfrm>
            <a:off x="535136" y="1300663"/>
            <a:ext cx="10707746" cy="5293757"/>
          </a:xfrm>
          <a:prstGeom prst="rect">
            <a:avLst/>
          </a:prstGeom>
          <a:noFill/>
        </p:spPr>
        <p:txBody>
          <a:bodyPr wrap="square" rtlCol="0">
            <a:spAutoFit/>
          </a:bodyPr>
          <a:lstStyle/>
          <a:p>
            <a:pPr marL="457200" indent="-457200">
              <a:buFont typeface="+mj-lt"/>
              <a:buAutoNum type="arabicPeriod"/>
            </a:pPr>
            <a:r>
              <a:rPr lang="en-US" sz="2100" dirty="0" smtClean="0">
                <a:latin typeface="Arial" panose="020B0604020202020204" pitchFamily="34" charset="0"/>
                <a:cs typeface="Arial" panose="020B0604020202020204" pitchFamily="34" charset="0"/>
              </a:rPr>
              <a:t>The employment, use, persuasion, inducement, enticement or coercion of a child to engage in or assist another individual to engage in sexually explicit conduct, which includes, but is not limited to, the following:</a:t>
            </a:r>
          </a:p>
          <a:p>
            <a:pPr marL="971550" lvl="1" indent="-514350">
              <a:buFont typeface="+mj-lt"/>
              <a:buAutoNum type="romanLcPeriod"/>
            </a:pPr>
            <a:r>
              <a:rPr lang="en-US" sz="2100" dirty="0" smtClean="0">
                <a:latin typeface="Arial" panose="020B0604020202020204" pitchFamily="34" charset="0"/>
                <a:cs typeface="Arial" panose="020B0604020202020204" pitchFamily="34" charset="0"/>
              </a:rPr>
              <a:t>Looking at the sexual or other intimate parts of a child or another individual for the purpose of arousing or gratifying sexual desire in any individual</a:t>
            </a:r>
          </a:p>
          <a:p>
            <a:pPr marL="971550" lvl="1" indent="-514350">
              <a:buFont typeface="+mj-lt"/>
              <a:buAutoNum type="romanLcPeriod"/>
            </a:pPr>
            <a:r>
              <a:rPr lang="en-US" sz="2100" dirty="0" smtClean="0">
                <a:latin typeface="Arial" panose="020B0604020202020204" pitchFamily="34" charset="0"/>
                <a:cs typeface="Arial" panose="020B0604020202020204" pitchFamily="34" charset="0"/>
              </a:rPr>
              <a:t>Participating in sexually explicit conversation either in person, by telephone, by computer or by a computer-aided device for the purpose of sexual stimulation or gratification of any individual</a:t>
            </a:r>
          </a:p>
          <a:p>
            <a:pPr marL="971550" lvl="1" indent="-514350">
              <a:buFont typeface="+mj-lt"/>
              <a:buAutoNum type="romanLcPeriod"/>
            </a:pPr>
            <a:r>
              <a:rPr lang="en-US" sz="2100" dirty="0" smtClean="0">
                <a:latin typeface="Arial" panose="020B0604020202020204" pitchFamily="34" charset="0"/>
                <a:cs typeface="Arial" panose="020B0604020202020204" pitchFamily="34" charset="0"/>
              </a:rPr>
              <a:t>Actual or simulated sexual activity or nudity for the purpose of sexual stimulation or gratification of any individual</a:t>
            </a:r>
          </a:p>
          <a:p>
            <a:pPr marL="971550" lvl="1" indent="-514350">
              <a:buFont typeface="+mj-lt"/>
              <a:buAutoNum type="romanLcPeriod"/>
            </a:pPr>
            <a:r>
              <a:rPr lang="en-US" sz="2100" dirty="0" smtClean="0">
                <a:latin typeface="Arial" panose="020B0604020202020204" pitchFamily="34" charset="0"/>
                <a:cs typeface="Arial" panose="020B0604020202020204" pitchFamily="34" charset="0"/>
              </a:rPr>
              <a:t>Actual or simulated sexual activity for the purpose of producing visual depiction, including photography, videotaping, computer depicting or filming.</a:t>
            </a:r>
          </a:p>
          <a:p>
            <a:pPr lvl="1"/>
            <a:r>
              <a:rPr lang="en-US" sz="2100" dirty="0">
                <a:latin typeface="Arial" panose="020B0604020202020204" pitchFamily="34" charset="0"/>
                <a:cs typeface="Arial" panose="020B0604020202020204" pitchFamily="34" charset="0"/>
              </a:rPr>
              <a:t>This paragraph does not include consensual activities between a child who is 14 years of age or older and another person who is 14 years of age or older and whose age is within four years of the child’s age.</a:t>
            </a:r>
          </a:p>
          <a:p>
            <a:pPr lvl="1"/>
            <a:endParaRPr lang="en-US" sz="2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98108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dirty="0" smtClean="0"/>
              <a:t>14</a:t>
            </a:r>
            <a:endParaRPr lang="en-US" dirty="0"/>
          </a:p>
        </p:txBody>
      </p:sp>
      <p:sp>
        <p:nvSpPr>
          <p:cNvPr id="4" name="Title 1"/>
          <p:cNvSpPr txBox="1">
            <a:spLocks/>
          </p:cNvSpPr>
          <p:nvPr/>
        </p:nvSpPr>
        <p:spPr bwMode="auto">
          <a:xfrm>
            <a:off x="300251" y="949947"/>
            <a:ext cx="11177516" cy="70143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800" b="1">
                <a:solidFill>
                  <a:srgbClr val="948151"/>
                </a:solidFill>
                <a:latin typeface="+mj-lt"/>
                <a:ea typeface="+mj-ea"/>
                <a:cs typeface="+mj-cs"/>
              </a:defRPr>
            </a:lvl1pPr>
            <a:lvl2pPr algn="l" rtl="0" eaLnBrk="1" fontAlgn="base" hangingPunct="1">
              <a:spcBef>
                <a:spcPct val="0"/>
              </a:spcBef>
              <a:spcAft>
                <a:spcPct val="0"/>
              </a:spcAft>
              <a:defRPr sz="3000" b="1">
                <a:solidFill>
                  <a:srgbClr val="948151"/>
                </a:solidFill>
                <a:latin typeface="Georgia" pitchFamily="16" charset="0"/>
                <a:ea typeface="Osaka" pitchFamily="16" charset="-128"/>
              </a:defRPr>
            </a:lvl2pPr>
            <a:lvl3pPr algn="l" rtl="0" eaLnBrk="1" fontAlgn="base" hangingPunct="1">
              <a:spcBef>
                <a:spcPct val="0"/>
              </a:spcBef>
              <a:spcAft>
                <a:spcPct val="0"/>
              </a:spcAft>
              <a:defRPr sz="3000" b="1">
                <a:solidFill>
                  <a:srgbClr val="948151"/>
                </a:solidFill>
                <a:latin typeface="Georgia" pitchFamily="16" charset="0"/>
                <a:ea typeface="Osaka" pitchFamily="16" charset="-128"/>
              </a:defRPr>
            </a:lvl3pPr>
            <a:lvl4pPr algn="l" rtl="0" eaLnBrk="1" fontAlgn="base" hangingPunct="1">
              <a:spcBef>
                <a:spcPct val="0"/>
              </a:spcBef>
              <a:spcAft>
                <a:spcPct val="0"/>
              </a:spcAft>
              <a:defRPr sz="3000" b="1">
                <a:solidFill>
                  <a:srgbClr val="948151"/>
                </a:solidFill>
                <a:latin typeface="Georgia" pitchFamily="16" charset="0"/>
                <a:ea typeface="Osaka" pitchFamily="16" charset="-128"/>
              </a:defRPr>
            </a:lvl4pPr>
            <a:lvl5pPr algn="l" rtl="0" eaLnBrk="1" fontAlgn="base" hangingPunct="1">
              <a:spcBef>
                <a:spcPct val="0"/>
              </a:spcBef>
              <a:spcAft>
                <a:spcPct val="0"/>
              </a:spcAft>
              <a:defRPr sz="3000" b="1">
                <a:solidFill>
                  <a:srgbClr val="948151"/>
                </a:solidFill>
                <a:latin typeface="Georgia" pitchFamily="16" charset="0"/>
                <a:ea typeface="Osaka" pitchFamily="16" charset="-128"/>
              </a:defRPr>
            </a:lvl5pPr>
            <a:lvl6pPr marL="457200" algn="l" rtl="0" eaLnBrk="1" fontAlgn="base" hangingPunct="1">
              <a:spcBef>
                <a:spcPct val="0"/>
              </a:spcBef>
              <a:spcAft>
                <a:spcPct val="0"/>
              </a:spcAft>
              <a:defRPr sz="3600" b="1">
                <a:solidFill>
                  <a:srgbClr val="948151"/>
                </a:solidFill>
                <a:latin typeface="Georgia" pitchFamily="16" charset="0"/>
                <a:ea typeface="Osaka" pitchFamily="16" charset="-128"/>
              </a:defRPr>
            </a:lvl6pPr>
            <a:lvl7pPr marL="914400" algn="l" rtl="0" eaLnBrk="1" fontAlgn="base" hangingPunct="1">
              <a:spcBef>
                <a:spcPct val="0"/>
              </a:spcBef>
              <a:spcAft>
                <a:spcPct val="0"/>
              </a:spcAft>
              <a:defRPr sz="3600" b="1">
                <a:solidFill>
                  <a:srgbClr val="948151"/>
                </a:solidFill>
                <a:latin typeface="Georgia" pitchFamily="16" charset="0"/>
                <a:ea typeface="Osaka" pitchFamily="16" charset="-128"/>
              </a:defRPr>
            </a:lvl7pPr>
            <a:lvl8pPr marL="1371600" algn="l" rtl="0" eaLnBrk="1" fontAlgn="base" hangingPunct="1">
              <a:spcBef>
                <a:spcPct val="0"/>
              </a:spcBef>
              <a:spcAft>
                <a:spcPct val="0"/>
              </a:spcAft>
              <a:defRPr sz="3600" b="1">
                <a:solidFill>
                  <a:srgbClr val="948151"/>
                </a:solidFill>
                <a:latin typeface="Georgia" pitchFamily="16" charset="0"/>
                <a:ea typeface="Osaka" pitchFamily="16" charset="-128"/>
              </a:defRPr>
            </a:lvl8pPr>
            <a:lvl9pPr marL="1828800" algn="l" rtl="0" eaLnBrk="1" fontAlgn="base" hangingPunct="1">
              <a:spcBef>
                <a:spcPct val="0"/>
              </a:spcBef>
              <a:spcAft>
                <a:spcPct val="0"/>
              </a:spcAft>
              <a:defRPr sz="3600" b="1">
                <a:solidFill>
                  <a:srgbClr val="948151"/>
                </a:solidFill>
                <a:latin typeface="Georgia" pitchFamily="16" charset="0"/>
                <a:ea typeface="Osaka" pitchFamily="16" charset="-128"/>
              </a:defRPr>
            </a:lvl9pPr>
          </a:lstStyle>
          <a:p>
            <a:pPr defTabSz="914400"/>
            <a:r>
              <a:rPr lang="en-US" sz="2500" kern="0" dirty="0" smtClean="0"/>
              <a:t>CPSL Definition of Sexual Abuse or Exploitation (continued)</a:t>
            </a:r>
            <a:endParaRPr lang="en-US" sz="2500" kern="0" dirty="0"/>
          </a:p>
        </p:txBody>
      </p:sp>
      <p:sp>
        <p:nvSpPr>
          <p:cNvPr id="2" name="TextBox 1"/>
          <p:cNvSpPr txBox="1"/>
          <p:nvPr/>
        </p:nvSpPr>
        <p:spPr>
          <a:xfrm>
            <a:off x="745957" y="1801370"/>
            <a:ext cx="9911881" cy="4401205"/>
          </a:xfrm>
          <a:prstGeom prst="rect">
            <a:avLst/>
          </a:prstGeom>
          <a:noFill/>
        </p:spPr>
        <p:txBody>
          <a:bodyPr wrap="none" rtlCol="0">
            <a:spAutoFit/>
          </a:bodyPr>
          <a:lstStyle/>
          <a:p>
            <a:pPr marL="457200" indent="-457200">
              <a:buFont typeface="+mj-lt"/>
              <a:buAutoNum type="arabicPeriod" startAt="2"/>
            </a:pPr>
            <a:r>
              <a:rPr lang="en-US" sz="2000" dirty="0" smtClean="0">
                <a:latin typeface="Arial" panose="020B0604020202020204" pitchFamily="34" charset="0"/>
                <a:cs typeface="Arial" panose="020B0604020202020204" pitchFamily="34" charset="0"/>
              </a:rPr>
              <a:t>Any of the following offenses committed against a child, as defined in 18 Pa. C.S.:</a:t>
            </a:r>
          </a:p>
          <a:p>
            <a:pPr marL="971550" lvl="1" indent="-514350">
              <a:buFont typeface="+mj-lt"/>
              <a:buAutoNum type="romanLcPeriod"/>
            </a:pPr>
            <a:r>
              <a:rPr lang="en-US" sz="2000" dirty="0" smtClean="0">
                <a:latin typeface="Arial" panose="020B0604020202020204" pitchFamily="34" charset="0"/>
                <a:cs typeface="Arial" panose="020B0604020202020204" pitchFamily="34" charset="0"/>
              </a:rPr>
              <a:t>Rape (§ 3121)</a:t>
            </a:r>
          </a:p>
          <a:p>
            <a:pPr marL="971550" lvl="1" indent="-514350">
              <a:buFont typeface="+mj-lt"/>
              <a:buAutoNum type="romanLcPeriod"/>
            </a:pPr>
            <a:r>
              <a:rPr lang="en-US" sz="2000" dirty="0" smtClean="0">
                <a:latin typeface="Arial" panose="020B0604020202020204" pitchFamily="34" charset="0"/>
                <a:cs typeface="Arial" panose="020B0604020202020204" pitchFamily="34" charset="0"/>
              </a:rPr>
              <a:t>Statutory sexual assault (</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3122.1)</a:t>
            </a:r>
          </a:p>
          <a:p>
            <a:pPr marL="971550" lvl="1" indent="-514350">
              <a:buFont typeface="+mj-lt"/>
              <a:buAutoNum type="romanLcPeriod"/>
            </a:pPr>
            <a:r>
              <a:rPr lang="en-US" sz="2000" dirty="0" smtClean="0">
                <a:latin typeface="Arial" panose="020B0604020202020204" pitchFamily="34" charset="0"/>
                <a:cs typeface="Arial" panose="020B0604020202020204" pitchFamily="34" charset="0"/>
              </a:rPr>
              <a:t>Involuntary deviate sexual intercourse (</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3123)</a:t>
            </a:r>
          </a:p>
          <a:p>
            <a:pPr marL="971550" lvl="1" indent="-514350">
              <a:buFont typeface="+mj-lt"/>
              <a:buAutoNum type="romanLcPeriod"/>
            </a:pPr>
            <a:r>
              <a:rPr lang="en-US" sz="2000" dirty="0" smtClean="0">
                <a:latin typeface="Arial" panose="020B0604020202020204" pitchFamily="34" charset="0"/>
                <a:cs typeface="Arial" panose="020B0604020202020204" pitchFamily="34" charset="0"/>
              </a:rPr>
              <a:t>Sexual assault (</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3124)</a:t>
            </a:r>
          </a:p>
          <a:p>
            <a:pPr marL="971550" lvl="1" indent="-514350">
              <a:buFont typeface="+mj-lt"/>
              <a:buAutoNum type="romanLcPeriod"/>
            </a:pPr>
            <a:r>
              <a:rPr lang="en-US" sz="2000" dirty="0" smtClean="0">
                <a:latin typeface="Arial" panose="020B0604020202020204" pitchFamily="34" charset="0"/>
                <a:cs typeface="Arial" panose="020B0604020202020204" pitchFamily="34" charset="0"/>
              </a:rPr>
              <a:t>Institutional sexual assault (</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3124.1)</a:t>
            </a:r>
          </a:p>
          <a:p>
            <a:pPr marL="971550" lvl="1" indent="-514350">
              <a:buFont typeface="+mj-lt"/>
              <a:buAutoNum type="romanLcPeriod"/>
            </a:pPr>
            <a:r>
              <a:rPr lang="en-US" sz="2000" dirty="0" smtClean="0">
                <a:latin typeface="Arial" panose="020B0604020202020204" pitchFamily="34" charset="0"/>
                <a:cs typeface="Arial" panose="020B0604020202020204" pitchFamily="34" charset="0"/>
              </a:rPr>
              <a:t>Aggravated indecent assault (</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3125)</a:t>
            </a:r>
          </a:p>
          <a:p>
            <a:pPr marL="971550" lvl="1" indent="-514350">
              <a:buFont typeface="+mj-lt"/>
              <a:buAutoNum type="romanLcPeriod"/>
            </a:pPr>
            <a:r>
              <a:rPr lang="en-US" sz="2000" dirty="0" smtClean="0">
                <a:latin typeface="Arial" panose="020B0604020202020204" pitchFamily="34" charset="0"/>
                <a:cs typeface="Arial" panose="020B0604020202020204" pitchFamily="34" charset="0"/>
              </a:rPr>
              <a:t>Indecent assault (</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3126)</a:t>
            </a:r>
          </a:p>
          <a:p>
            <a:pPr marL="971550" lvl="1" indent="-514350">
              <a:buFont typeface="+mj-lt"/>
              <a:buAutoNum type="romanLcPeriod"/>
            </a:pPr>
            <a:r>
              <a:rPr lang="en-US" sz="2000" dirty="0" smtClean="0">
                <a:latin typeface="Arial" panose="020B0604020202020204" pitchFamily="34" charset="0"/>
                <a:cs typeface="Arial" panose="020B0604020202020204" pitchFamily="34" charset="0"/>
              </a:rPr>
              <a:t>Indecent exposure (</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3127)</a:t>
            </a:r>
          </a:p>
          <a:p>
            <a:pPr marL="971550" lvl="1" indent="-514350">
              <a:buFont typeface="+mj-lt"/>
              <a:buAutoNum type="romanLcPeriod"/>
            </a:pPr>
            <a:r>
              <a:rPr lang="en-US" sz="2000" dirty="0" smtClean="0">
                <a:latin typeface="Arial" panose="020B0604020202020204" pitchFamily="34" charset="0"/>
                <a:cs typeface="Arial" panose="020B0604020202020204" pitchFamily="34" charset="0"/>
              </a:rPr>
              <a:t>Incest (</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4302)</a:t>
            </a:r>
          </a:p>
          <a:p>
            <a:pPr marL="971550" lvl="1" indent="-514350">
              <a:buFont typeface="+mj-lt"/>
              <a:buAutoNum type="romanLcPeriod"/>
            </a:pPr>
            <a:r>
              <a:rPr lang="en-US" sz="2000" dirty="0" smtClean="0">
                <a:latin typeface="Arial" panose="020B0604020202020204" pitchFamily="34" charset="0"/>
                <a:cs typeface="Arial" panose="020B0604020202020204" pitchFamily="34" charset="0"/>
              </a:rPr>
              <a:t>Prostitution (</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5902)</a:t>
            </a:r>
          </a:p>
          <a:p>
            <a:pPr marL="971550" lvl="1" indent="-514350">
              <a:buFont typeface="+mj-lt"/>
              <a:buAutoNum type="romanLcPeriod"/>
            </a:pPr>
            <a:r>
              <a:rPr lang="en-US" sz="2000" dirty="0" smtClean="0">
                <a:latin typeface="Arial" panose="020B0604020202020204" pitchFamily="34" charset="0"/>
                <a:cs typeface="Arial" panose="020B0604020202020204" pitchFamily="34" charset="0"/>
              </a:rPr>
              <a:t>Sexual abuse (</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6312)</a:t>
            </a:r>
          </a:p>
          <a:p>
            <a:pPr marL="971550" lvl="1" indent="-514350">
              <a:buFont typeface="+mj-lt"/>
              <a:buAutoNum type="romanLcPeriod"/>
            </a:pPr>
            <a:r>
              <a:rPr lang="en-US" sz="2000" dirty="0" smtClean="0">
                <a:latin typeface="Arial" panose="020B0604020202020204" pitchFamily="34" charset="0"/>
                <a:cs typeface="Arial" panose="020B0604020202020204" pitchFamily="34" charset="0"/>
              </a:rPr>
              <a:t>Unlawful contact with a minor (</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6318)</a:t>
            </a:r>
          </a:p>
          <a:p>
            <a:pPr marL="971550" lvl="1" indent="-514350">
              <a:buFont typeface="+mj-lt"/>
              <a:buAutoNum type="romanLcPeriod"/>
            </a:pPr>
            <a:r>
              <a:rPr lang="en-US" sz="2000" dirty="0" smtClean="0">
                <a:latin typeface="Arial" panose="020B0604020202020204" pitchFamily="34" charset="0"/>
                <a:cs typeface="Arial" panose="020B0604020202020204" pitchFamily="34" charset="0"/>
              </a:rPr>
              <a:t>Sexual exploitation (</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6320)</a:t>
            </a:r>
            <a:endParaRPr lang="en-US" sz="2000" dirty="0">
              <a:latin typeface="Arial" panose="020B0604020202020204" pitchFamily="34" charset="0"/>
              <a:cs typeface="Arial" panose="020B0604020202020204" pitchFamily="34" charset="0"/>
            </a:endParaRPr>
          </a:p>
        </p:txBody>
      </p:sp>
      <p:sp>
        <p:nvSpPr>
          <p:cNvPr id="7" name="TextBox 6"/>
          <p:cNvSpPr txBox="1"/>
          <p:nvPr/>
        </p:nvSpPr>
        <p:spPr>
          <a:xfrm>
            <a:off x="535136" y="1651379"/>
            <a:ext cx="10707746" cy="446276"/>
          </a:xfrm>
          <a:prstGeom prst="rect">
            <a:avLst/>
          </a:prstGeom>
          <a:noFill/>
        </p:spPr>
        <p:txBody>
          <a:bodyPr wrap="square" rtlCol="0">
            <a:spAutoFit/>
          </a:bodyPr>
          <a:lstStyle/>
          <a:p>
            <a:pPr lvl="1"/>
            <a:endParaRPr lang="en-US" sz="2300" dirty="0">
              <a:latin typeface="Arial" panose="020B0604020202020204" pitchFamily="34" charset="0"/>
              <a:cs typeface="Arial" panose="020B0604020202020204" pitchFamily="34" charset="0"/>
            </a:endParaRPr>
          </a:p>
        </p:txBody>
      </p:sp>
      <p:sp>
        <p:nvSpPr>
          <p:cNvPr id="10" name="TextBox 9"/>
          <p:cNvSpPr txBox="1"/>
          <p:nvPr/>
        </p:nvSpPr>
        <p:spPr>
          <a:xfrm>
            <a:off x="687536" y="1803779"/>
            <a:ext cx="10707746" cy="446276"/>
          </a:xfrm>
          <a:prstGeom prst="rect">
            <a:avLst/>
          </a:prstGeom>
          <a:noFill/>
        </p:spPr>
        <p:txBody>
          <a:bodyPr wrap="square" rtlCol="0">
            <a:spAutoFit/>
          </a:bodyPr>
          <a:lstStyle/>
          <a:p>
            <a:pPr lvl="1"/>
            <a:endParaRPr lang="en-US" sz="2300" dirty="0">
              <a:latin typeface="Arial" panose="020B0604020202020204" pitchFamily="34" charset="0"/>
              <a:cs typeface="Arial" panose="020B0604020202020204" pitchFamily="34" charset="0"/>
            </a:endParaRPr>
          </a:p>
        </p:txBody>
      </p:sp>
      <p:sp>
        <p:nvSpPr>
          <p:cNvPr id="16" name="TextBox 15"/>
          <p:cNvSpPr txBox="1"/>
          <p:nvPr/>
        </p:nvSpPr>
        <p:spPr>
          <a:xfrm>
            <a:off x="2043094" y="9536074"/>
            <a:ext cx="10707746" cy="446276"/>
          </a:xfrm>
          <a:prstGeom prst="rect">
            <a:avLst/>
          </a:prstGeom>
          <a:noFill/>
        </p:spPr>
        <p:txBody>
          <a:bodyPr wrap="square" rtlCol="0">
            <a:spAutoFit/>
          </a:bodyPr>
          <a:lstStyle/>
          <a:p>
            <a:pPr lvl="1"/>
            <a:endParaRPr lang="en-US" sz="2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23605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290" y="1162348"/>
            <a:ext cx="10972801" cy="604837"/>
          </a:xfrm>
        </p:spPr>
        <p:txBody>
          <a:bodyPr/>
          <a:lstStyle/>
          <a:p>
            <a:r>
              <a:rPr lang="en-US" sz="3600" dirty="0" smtClean="0"/>
              <a:t>Circumstances of Child Sexual Abuse Involve:   </a:t>
            </a:r>
            <a:br>
              <a:rPr lang="en-US" sz="3600" dirty="0" smtClean="0"/>
            </a:br>
            <a:r>
              <a:rPr lang="en-US" sz="1800" dirty="0" smtClean="0"/>
              <a:t>From a clinical perspective, circumstances of Child Sexual Abuse involve: </a:t>
            </a:r>
            <a:r>
              <a:rPr lang="en-US" sz="3600" dirty="0" smtClean="0"/>
              <a:t/>
            </a:r>
            <a:br>
              <a:rPr lang="en-US" sz="3600" dirty="0" smtClean="0"/>
            </a:br>
            <a:endParaRPr lang="en-US" sz="3600" dirty="0"/>
          </a:p>
        </p:txBody>
      </p:sp>
      <p:sp>
        <p:nvSpPr>
          <p:cNvPr id="4" name="Slide Number Placeholder 3"/>
          <p:cNvSpPr>
            <a:spLocks noGrp="1"/>
          </p:cNvSpPr>
          <p:nvPr>
            <p:ph type="sldNum" sz="quarter" idx="10"/>
          </p:nvPr>
        </p:nvSpPr>
        <p:spPr/>
        <p:txBody>
          <a:bodyPr/>
          <a:lstStyle/>
          <a:p>
            <a:r>
              <a:rPr lang="en-US" dirty="0" smtClean="0"/>
              <a:t>15</a:t>
            </a:r>
            <a:endParaRPr lang="en-US" dirty="0"/>
          </a:p>
        </p:txBody>
      </p:sp>
      <p:sp>
        <p:nvSpPr>
          <p:cNvPr id="3" name="Text Placeholder 2"/>
          <p:cNvSpPr>
            <a:spLocks noGrp="1"/>
          </p:cNvSpPr>
          <p:nvPr>
            <p:ph sz="half" idx="2"/>
          </p:nvPr>
        </p:nvSpPr>
        <p:spPr>
          <a:xfrm>
            <a:off x="636895" y="2104179"/>
            <a:ext cx="5386917" cy="4165995"/>
          </a:xfrm>
        </p:spPr>
        <p:txBody>
          <a:bodyPr>
            <a:noAutofit/>
          </a:bodyPr>
          <a:lstStyle/>
          <a:p>
            <a:pPr>
              <a:buFont typeface="Wingdings" pitchFamily="2" charset="2"/>
              <a:buChar char="Ø"/>
            </a:pPr>
            <a:r>
              <a:rPr lang="en-US" sz="3200" dirty="0" smtClean="0"/>
              <a:t>Dyadic Sexual Abuse</a:t>
            </a:r>
          </a:p>
          <a:p>
            <a:pPr>
              <a:buFont typeface="Wingdings" pitchFamily="2" charset="2"/>
              <a:buChar char="Ø"/>
            </a:pPr>
            <a:endParaRPr lang="en-US" sz="3200" dirty="0"/>
          </a:p>
          <a:p>
            <a:pPr>
              <a:buFont typeface="Wingdings" pitchFamily="2" charset="2"/>
              <a:buChar char="Ø"/>
            </a:pPr>
            <a:r>
              <a:rPr lang="en-US" sz="3200" dirty="0" smtClean="0"/>
              <a:t>Group Sex</a:t>
            </a:r>
          </a:p>
          <a:p>
            <a:pPr>
              <a:buFont typeface="Wingdings" pitchFamily="2" charset="2"/>
              <a:buChar char="Ø"/>
            </a:pPr>
            <a:endParaRPr lang="en-US" sz="3200" dirty="0"/>
          </a:p>
          <a:p>
            <a:pPr>
              <a:buFont typeface="Wingdings" pitchFamily="2" charset="2"/>
              <a:buChar char="Ø"/>
            </a:pPr>
            <a:r>
              <a:rPr lang="en-US" sz="3200" dirty="0" smtClean="0"/>
              <a:t>Sex Rings</a:t>
            </a:r>
            <a:r>
              <a:rPr lang="en-US" sz="4400" dirty="0" smtClean="0"/>
              <a:t>	</a:t>
            </a:r>
            <a:r>
              <a:rPr lang="en-US" sz="1200" dirty="0" smtClean="0"/>
              <a:t>									</a:t>
            </a:r>
            <a:endParaRPr lang="en-US" sz="1200" dirty="0"/>
          </a:p>
        </p:txBody>
      </p:sp>
      <p:sp>
        <p:nvSpPr>
          <p:cNvPr id="8" name="Content Placeholder 7"/>
          <p:cNvSpPr>
            <a:spLocks noGrp="1"/>
          </p:cNvSpPr>
          <p:nvPr>
            <p:ph sz="half" idx="12"/>
          </p:nvPr>
        </p:nvSpPr>
        <p:spPr>
          <a:xfrm>
            <a:off x="6163229" y="2084140"/>
            <a:ext cx="5386917" cy="4165995"/>
          </a:xfrm>
        </p:spPr>
        <p:txBody>
          <a:bodyPr/>
          <a:lstStyle/>
          <a:p>
            <a:pPr>
              <a:buFont typeface="Wingdings" pitchFamily="2" charset="2"/>
              <a:buChar char="Ø"/>
            </a:pPr>
            <a:r>
              <a:rPr lang="en-US" sz="3200" dirty="0" smtClean="0"/>
              <a:t>Sexual Exploitation of Children</a:t>
            </a:r>
          </a:p>
          <a:p>
            <a:pPr>
              <a:buFont typeface="Wingdings" pitchFamily="2" charset="2"/>
              <a:buChar char="Ø"/>
            </a:pPr>
            <a:endParaRPr lang="en-US" sz="3200" dirty="0"/>
          </a:p>
          <a:p>
            <a:pPr>
              <a:buFont typeface="Wingdings" pitchFamily="2" charset="2"/>
              <a:buChar char="Ø"/>
            </a:pPr>
            <a:r>
              <a:rPr lang="en-US" sz="3200" dirty="0" smtClean="0"/>
              <a:t>Child Pornography</a:t>
            </a:r>
          </a:p>
          <a:p>
            <a:pPr>
              <a:buFont typeface="Wingdings" pitchFamily="2" charset="2"/>
              <a:buChar char="Ø"/>
            </a:pPr>
            <a:endParaRPr lang="en-US" sz="3200" dirty="0"/>
          </a:p>
          <a:p>
            <a:pPr>
              <a:buFont typeface="Wingdings" pitchFamily="2" charset="2"/>
              <a:buChar char="Ø"/>
            </a:pPr>
            <a:r>
              <a:rPr lang="en-US" sz="3200" dirty="0" smtClean="0"/>
              <a:t>Child Prostitution</a:t>
            </a:r>
            <a:endParaRPr lang="en-US" sz="3200" dirty="0"/>
          </a:p>
        </p:txBody>
      </p:sp>
    </p:spTree>
    <p:extLst>
      <p:ext uri="{BB962C8B-B14F-4D97-AF65-F5344CB8AC3E}">
        <p14:creationId xmlns:p14="http://schemas.microsoft.com/office/powerpoint/2010/main" val="26761584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585" y="1025391"/>
            <a:ext cx="10972800" cy="591671"/>
          </a:xfrm>
        </p:spPr>
        <p:txBody>
          <a:bodyPr/>
          <a:lstStyle/>
          <a:p>
            <a:r>
              <a:rPr lang="en-US" sz="4400" b="1" dirty="0" smtClean="0"/>
              <a:t>Sexual </a:t>
            </a:r>
            <a:r>
              <a:rPr lang="en-US" sz="4400" b="1" dirty="0"/>
              <a:t>Abuse Theories </a:t>
            </a:r>
            <a:endParaRPr lang="en-US" dirty="0"/>
          </a:p>
        </p:txBody>
      </p:sp>
      <p:sp>
        <p:nvSpPr>
          <p:cNvPr id="3" name="Content Placeholder 2"/>
          <p:cNvSpPr>
            <a:spLocks noGrp="1"/>
          </p:cNvSpPr>
          <p:nvPr>
            <p:ph idx="1"/>
          </p:nvPr>
        </p:nvSpPr>
        <p:spPr>
          <a:xfrm>
            <a:off x="659759" y="1454691"/>
            <a:ext cx="9253135" cy="4536675"/>
          </a:xfrm>
        </p:spPr>
        <p:txBody>
          <a:bodyPr>
            <a:normAutofit lnSpcReduction="10000"/>
          </a:bodyPr>
          <a:lstStyle/>
          <a:p>
            <a:endParaRPr lang="en-US" sz="3600" dirty="0" smtClean="0"/>
          </a:p>
          <a:p>
            <a:r>
              <a:rPr lang="en-US" sz="3600" dirty="0" smtClean="0"/>
              <a:t>Attachment </a:t>
            </a:r>
            <a:r>
              <a:rPr lang="en-US" sz="3600" dirty="0"/>
              <a:t>Theory </a:t>
            </a:r>
          </a:p>
          <a:p>
            <a:r>
              <a:rPr lang="en-US" sz="3600" dirty="0"/>
              <a:t>Behavioral Theory </a:t>
            </a:r>
          </a:p>
          <a:p>
            <a:r>
              <a:rPr lang="en-US" sz="3600" dirty="0"/>
              <a:t>Biological Theory </a:t>
            </a:r>
          </a:p>
          <a:p>
            <a:r>
              <a:rPr lang="en-US" sz="3600" dirty="0"/>
              <a:t>Cognitive-Behavioral Theory </a:t>
            </a:r>
          </a:p>
          <a:p>
            <a:r>
              <a:rPr lang="en-US" sz="3600" dirty="0"/>
              <a:t>Integrated Theory </a:t>
            </a:r>
            <a:endParaRPr lang="en-US" dirty="0"/>
          </a:p>
          <a:p>
            <a:endParaRPr lang="en-US" sz="1600" dirty="0" smtClean="0"/>
          </a:p>
          <a:p>
            <a:endParaRPr lang="en-US" sz="1600" dirty="0" smtClean="0"/>
          </a:p>
          <a:p>
            <a:pPr marL="0" indent="0">
              <a:buNone/>
            </a:pPr>
            <a:r>
              <a:rPr lang="en-US" sz="1200" dirty="0" smtClean="0"/>
              <a:t>Source</a:t>
            </a:r>
            <a:r>
              <a:rPr lang="en-US" sz="1200" dirty="0"/>
              <a:t>: Terry, Karen J. Ph.D. &amp; </a:t>
            </a:r>
            <a:r>
              <a:rPr lang="en-US" sz="1200" dirty="0" err="1"/>
              <a:t>Tallon</a:t>
            </a:r>
            <a:r>
              <a:rPr lang="en-US" sz="1200" dirty="0"/>
              <a:t>, Jennifer. </a:t>
            </a:r>
            <a:r>
              <a:rPr lang="en-US" sz="1200" i="1" dirty="0"/>
              <a:t>Child sexual abuse: A review of the literature</a:t>
            </a:r>
            <a:r>
              <a:rPr lang="en-US" sz="1200" dirty="0"/>
              <a:t>. The John Jay College of Criminal Justice: New York, New York. Retrieved from the World Wide Web on May 9, 2008 @ </a:t>
            </a:r>
            <a:r>
              <a:rPr lang="en-US" sz="1200" dirty="0" smtClean="0"/>
              <a:t>Children today know too much about sex. </a:t>
            </a:r>
            <a:endParaRPr lang="en-US" sz="1200" dirty="0"/>
          </a:p>
        </p:txBody>
      </p:sp>
      <p:sp>
        <p:nvSpPr>
          <p:cNvPr id="4" name="Slide Number Placeholder 3"/>
          <p:cNvSpPr>
            <a:spLocks noGrp="1"/>
          </p:cNvSpPr>
          <p:nvPr>
            <p:ph type="sldNum" sz="quarter" idx="11"/>
          </p:nvPr>
        </p:nvSpPr>
        <p:spPr/>
        <p:txBody>
          <a:bodyPr/>
          <a:lstStyle/>
          <a:p>
            <a:pPr>
              <a:defRPr/>
            </a:pPr>
            <a:r>
              <a:rPr lang="en-US" dirty="0" smtClean="0"/>
              <a:t>16</a:t>
            </a:r>
            <a:endParaRPr lang="en-US" dirty="0">
              <a:latin typeface="Arial" charset="0"/>
            </a:endParaRPr>
          </a:p>
        </p:txBody>
      </p:sp>
      <p:pic>
        <p:nvPicPr>
          <p:cNvPr id="6146" name="Picture 2" descr="C:\Users\eneail\AppData\Local\Microsoft\Windows\Temporary Internet Files\Content.IE5\GIUWGQUG\MP90039008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1760" y="1381836"/>
            <a:ext cx="260908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5376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r>
              <a:rPr lang="en-US" dirty="0" smtClean="0"/>
              <a:t>17</a:t>
            </a:r>
            <a:endParaRPr lang="en-US" dirty="0">
              <a:latin typeface="Arial"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893" y="946683"/>
            <a:ext cx="7083188" cy="5235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90585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r>
              <a:rPr lang="en-US" dirty="0" smtClean="0">
                <a:latin typeface="+mj-lt"/>
              </a:rPr>
              <a:t>18</a:t>
            </a:r>
            <a:endParaRPr lang="en-US"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496" y="900752"/>
            <a:ext cx="6127844" cy="5322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75643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Perpetrator Relationships to Children: Pennsylvania 2013</a:t>
            </a:r>
            <a:endParaRPr lang="en-US"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19</a:t>
            </a:fld>
            <a:endParaRPr lang="en-US" dirty="0">
              <a:latin typeface="Arial"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23053714"/>
              </p:ext>
            </p:extLst>
          </p:nvPr>
        </p:nvGraphicFramePr>
        <p:xfrm>
          <a:off x="627063" y="1438275"/>
          <a:ext cx="10998200" cy="4079240"/>
        </p:xfrm>
        <a:graphic>
          <a:graphicData uri="http://schemas.openxmlformats.org/drawingml/2006/table">
            <a:tbl>
              <a:tblPr firstRow="1" bandRow="1">
                <a:tableStyleId>{5C22544A-7EE6-4342-B048-85BDC9FD1C3A}</a:tableStyleId>
              </a:tblPr>
              <a:tblGrid>
                <a:gridCol w="5499100"/>
                <a:gridCol w="5499100"/>
              </a:tblGrid>
              <a:tr h="370840">
                <a:tc>
                  <a:txBody>
                    <a:bodyPr/>
                    <a:lstStyle/>
                    <a:p>
                      <a:r>
                        <a:rPr lang="en-US" dirty="0" smtClean="0">
                          <a:solidFill>
                            <a:schemeClr val="accent4"/>
                          </a:solidFill>
                          <a:latin typeface="Arial" panose="020B0604020202020204" pitchFamily="34" charset="0"/>
                          <a:cs typeface="Arial" panose="020B0604020202020204" pitchFamily="34" charset="0"/>
                        </a:rPr>
                        <a:t>Relationship</a:t>
                      </a:r>
                      <a:endParaRPr lang="en-US" dirty="0">
                        <a:solidFill>
                          <a:schemeClr val="accent4"/>
                        </a:solidFill>
                        <a:latin typeface="Arial" panose="020B0604020202020204" pitchFamily="34" charset="0"/>
                        <a:cs typeface="Arial" panose="020B0604020202020204" pitchFamily="34" charset="0"/>
                      </a:endParaRPr>
                    </a:p>
                  </a:txBody>
                  <a:tcPr/>
                </a:tc>
                <a:tc>
                  <a:txBody>
                    <a:bodyPr/>
                    <a:lstStyle/>
                    <a:p>
                      <a:r>
                        <a:rPr lang="en-US" dirty="0" smtClean="0">
                          <a:solidFill>
                            <a:schemeClr val="accent4"/>
                          </a:solidFill>
                          <a:latin typeface="Arial" panose="020B0604020202020204" pitchFamily="34" charset="0"/>
                          <a:cs typeface="Arial" panose="020B0604020202020204" pitchFamily="34" charset="0"/>
                        </a:rPr>
                        <a:t>Total Perpetrators</a:t>
                      </a:r>
                      <a:endParaRPr lang="en-US" dirty="0">
                        <a:solidFill>
                          <a:schemeClr val="accent4"/>
                        </a:solidFill>
                        <a:latin typeface="Arial" panose="020B0604020202020204" pitchFamily="34" charset="0"/>
                        <a:cs typeface="Arial" panose="020B0604020202020204" pitchFamily="34" charset="0"/>
                      </a:endParaRPr>
                    </a:p>
                  </a:txBody>
                  <a:tcPr/>
                </a:tc>
              </a:tr>
              <a:tr h="370840">
                <a:tc>
                  <a:txBody>
                    <a:bodyPr/>
                    <a:lstStyle/>
                    <a:p>
                      <a:r>
                        <a:rPr lang="en-US" dirty="0" smtClean="0">
                          <a:solidFill>
                            <a:schemeClr val="accent4"/>
                          </a:solidFill>
                          <a:latin typeface="Arial" panose="020B0604020202020204" pitchFamily="34" charset="0"/>
                          <a:cs typeface="Arial" panose="020B0604020202020204" pitchFamily="34" charset="0"/>
                        </a:rPr>
                        <a:t>Father</a:t>
                      </a:r>
                      <a:endParaRPr lang="en-US" dirty="0">
                        <a:solidFill>
                          <a:schemeClr val="accent4"/>
                        </a:solidFill>
                        <a:latin typeface="Arial" panose="020B0604020202020204" pitchFamily="34" charset="0"/>
                        <a:cs typeface="Arial" panose="020B0604020202020204" pitchFamily="34" charset="0"/>
                      </a:endParaRPr>
                    </a:p>
                  </a:txBody>
                  <a:tcPr/>
                </a:tc>
                <a:tc>
                  <a:txBody>
                    <a:bodyPr/>
                    <a:lstStyle/>
                    <a:p>
                      <a:r>
                        <a:rPr lang="en-US" dirty="0" smtClean="0">
                          <a:solidFill>
                            <a:schemeClr val="accent4"/>
                          </a:solidFill>
                          <a:latin typeface="Arial" panose="020B0604020202020204" pitchFamily="34" charset="0"/>
                          <a:cs typeface="Arial" panose="020B0604020202020204" pitchFamily="34" charset="0"/>
                        </a:rPr>
                        <a:t>827</a:t>
                      </a:r>
                      <a:endParaRPr lang="en-US" dirty="0">
                        <a:solidFill>
                          <a:schemeClr val="accent4"/>
                        </a:solidFill>
                        <a:latin typeface="Arial" panose="020B0604020202020204" pitchFamily="34" charset="0"/>
                        <a:cs typeface="Arial" panose="020B0604020202020204" pitchFamily="34" charset="0"/>
                      </a:endParaRPr>
                    </a:p>
                  </a:txBody>
                  <a:tcPr/>
                </a:tc>
              </a:tr>
              <a:tr h="370840">
                <a:tc>
                  <a:txBody>
                    <a:bodyPr/>
                    <a:lstStyle/>
                    <a:p>
                      <a:r>
                        <a:rPr lang="en-US" dirty="0" smtClean="0">
                          <a:solidFill>
                            <a:schemeClr val="accent4"/>
                          </a:solidFill>
                          <a:latin typeface="Arial" panose="020B0604020202020204" pitchFamily="34" charset="0"/>
                          <a:cs typeface="Arial" panose="020B0604020202020204" pitchFamily="34" charset="0"/>
                        </a:rPr>
                        <a:t>Mother</a:t>
                      </a:r>
                      <a:endParaRPr lang="en-US" dirty="0">
                        <a:solidFill>
                          <a:schemeClr val="accent4"/>
                        </a:solidFill>
                        <a:latin typeface="Arial" panose="020B0604020202020204" pitchFamily="34" charset="0"/>
                        <a:cs typeface="Arial" panose="020B0604020202020204" pitchFamily="34" charset="0"/>
                      </a:endParaRPr>
                    </a:p>
                  </a:txBody>
                  <a:tcPr/>
                </a:tc>
                <a:tc>
                  <a:txBody>
                    <a:bodyPr/>
                    <a:lstStyle/>
                    <a:p>
                      <a:r>
                        <a:rPr lang="en-US" dirty="0" smtClean="0">
                          <a:solidFill>
                            <a:schemeClr val="accent4"/>
                          </a:solidFill>
                          <a:latin typeface="Arial" panose="020B0604020202020204" pitchFamily="34" charset="0"/>
                          <a:cs typeface="Arial" panose="020B0604020202020204" pitchFamily="34" charset="0"/>
                        </a:rPr>
                        <a:t>784</a:t>
                      </a:r>
                      <a:endParaRPr lang="en-US" dirty="0">
                        <a:solidFill>
                          <a:schemeClr val="accent4"/>
                        </a:solidFill>
                        <a:latin typeface="Arial" panose="020B0604020202020204" pitchFamily="34" charset="0"/>
                        <a:cs typeface="Arial" panose="020B0604020202020204" pitchFamily="34" charset="0"/>
                      </a:endParaRPr>
                    </a:p>
                  </a:txBody>
                  <a:tcPr/>
                </a:tc>
              </a:tr>
              <a:tr h="370840">
                <a:tc>
                  <a:txBody>
                    <a:bodyPr/>
                    <a:lstStyle/>
                    <a:p>
                      <a:r>
                        <a:rPr lang="en-US" dirty="0" smtClean="0">
                          <a:solidFill>
                            <a:schemeClr val="accent4"/>
                          </a:solidFill>
                          <a:latin typeface="Arial" panose="020B0604020202020204" pitchFamily="34" charset="0"/>
                          <a:cs typeface="Arial" panose="020B0604020202020204" pitchFamily="34" charset="0"/>
                        </a:rPr>
                        <a:t>Other family member</a:t>
                      </a:r>
                      <a:endParaRPr lang="en-US" dirty="0">
                        <a:solidFill>
                          <a:schemeClr val="accent4"/>
                        </a:solidFill>
                        <a:latin typeface="Arial" panose="020B0604020202020204" pitchFamily="34" charset="0"/>
                        <a:cs typeface="Arial" panose="020B0604020202020204" pitchFamily="34" charset="0"/>
                      </a:endParaRPr>
                    </a:p>
                  </a:txBody>
                  <a:tcPr/>
                </a:tc>
                <a:tc>
                  <a:txBody>
                    <a:bodyPr/>
                    <a:lstStyle/>
                    <a:p>
                      <a:r>
                        <a:rPr lang="en-US" dirty="0" smtClean="0">
                          <a:solidFill>
                            <a:schemeClr val="accent4"/>
                          </a:solidFill>
                          <a:latin typeface="Arial" panose="020B0604020202020204" pitchFamily="34" charset="0"/>
                          <a:cs typeface="Arial" panose="020B0604020202020204" pitchFamily="34" charset="0"/>
                        </a:rPr>
                        <a:t>606</a:t>
                      </a:r>
                      <a:endParaRPr lang="en-US" dirty="0">
                        <a:solidFill>
                          <a:schemeClr val="accent4"/>
                        </a:solidFill>
                        <a:latin typeface="Arial" panose="020B0604020202020204" pitchFamily="34" charset="0"/>
                        <a:cs typeface="Arial" panose="020B0604020202020204" pitchFamily="34" charset="0"/>
                      </a:endParaRPr>
                    </a:p>
                  </a:txBody>
                  <a:tcPr/>
                </a:tc>
              </a:tr>
              <a:tr h="370840">
                <a:tc>
                  <a:txBody>
                    <a:bodyPr/>
                    <a:lstStyle/>
                    <a:p>
                      <a:r>
                        <a:rPr lang="en-US" dirty="0" smtClean="0">
                          <a:solidFill>
                            <a:schemeClr val="accent4"/>
                          </a:solidFill>
                          <a:latin typeface="Arial" panose="020B0604020202020204" pitchFamily="34" charset="0"/>
                          <a:cs typeface="Arial" panose="020B0604020202020204" pitchFamily="34" charset="0"/>
                        </a:rPr>
                        <a:t>Paramour</a:t>
                      </a:r>
                      <a:endParaRPr lang="en-US" dirty="0">
                        <a:solidFill>
                          <a:schemeClr val="accent4"/>
                        </a:solidFill>
                        <a:latin typeface="Arial" panose="020B0604020202020204" pitchFamily="34" charset="0"/>
                        <a:cs typeface="Arial" panose="020B0604020202020204" pitchFamily="34" charset="0"/>
                      </a:endParaRPr>
                    </a:p>
                  </a:txBody>
                  <a:tcPr/>
                </a:tc>
                <a:tc>
                  <a:txBody>
                    <a:bodyPr/>
                    <a:lstStyle/>
                    <a:p>
                      <a:r>
                        <a:rPr lang="en-US" dirty="0" smtClean="0">
                          <a:solidFill>
                            <a:schemeClr val="accent4"/>
                          </a:solidFill>
                          <a:latin typeface="Arial" panose="020B0604020202020204" pitchFamily="34" charset="0"/>
                          <a:cs typeface="Arial" panose="020B0604020202020204" pitchFamily="34" charset="0"/>
                        </a:rPr>
                        <a:t>498</a:t>
                      </a:r>
                      <a:endParaRPr lang="en-US" dirty="0">
                        <a:solidFill>
                          <a:schemeClr val="accent4"/>
                        </a:solidFill>
                        <a:latin typeface="Arial" panose="020B0604020202020204" pitchFamily="34" charset="0"/>
                        <a:cs typeface="Arial" panose="020B0604020202020204" pitchFamily="34" charset="0"/>
                      </a:endParaRPr>
                    </a:p>
                  </a:txBody>
                  <a:tcPr/>
                </a:tc>
              </a:tr>
              <a:tr h="370840">
                <a:tc>
                  <a:txBody>
                    <a:bodyPr/>
                    <a:lstStyle/>
                    <a:p>
                      <a:r>
                        <a:rPr lang="en-US" dirty="0" smtClean="0">
                          <a:solidFill>
                            <a:schemeClr val="accent4"/>
                          </a:solidFill>
                          <a:latin typeface="Arial" panose="020B0604020202020204" pitchFamily="34" charset="0"/>
                          <a:cs typeface="Arial" panose="020B0604020202020204" pitchFamily="34" charset="0"/>
                        </a:rPr>
                        <a:t>Babysitter</a:t>
                      </a:r>
                      <a:endParaRPr lang="en-US" dirty="0">
                        <a:solidFill>
                          <a:schemeClr val="accent4"/>
                        </a:solidFill>
                        <a:latin typeface="Arial" panose="020B0604020202020204" pitchFamily="34" charset="0"/>
                        <a:cs typeface="Arial" panose="020B0604020202020204" pitchFamily="34" charset="0"/>
                      </a:endParaRPr>
                    </a:p>
                  </a:txBody>
                  <a:tcPr/>
                </a:tc>
                <a:tc>
                  <a:txBody>
                    <a:bodyPr/>
                    <a:lstStyle/>
                    <a:p>
                      <a:r>
                        <a:rPr lang="en-US" dirty="0" smtClean="0">
                          <a:solidFill>
                            <a:schemeClr val="accent4"/>
                          </a:solidFill>
                          <a:latin typeface="Arial" panose="020B0604020202020204" pitchFamily="34" charset="0"/>
                          <a:cs typeface="Arial" panose="020B0604020202020204" pitchFamily="34" charset="0"/>
                        </a:rPr>
                        <a:t>475</a:t>
                      </a:r>
                      <a:endParaRPr lang="en-US" dirty="0">
                        <a:solidFill>
                          <a:schemeClr val="accent4"/>
                        </a:solidFill>
                        <a:latin typeface="Arial" panose="020B0604020202020204" pitchFamily="34" charset="0"/>
                        <a:cs typeface="Arial" panose="020B0604020202020204" pitchFamily="34" charset="0"/>
                      </a:endParaRPr>
                    </a:p>
                  </a:txBody>
                  <a:tcPr/>
                </a:tc>
              </a:tr>
              <a:tr h="370840">
                <a:tc>
                  <a:txBody>
                    <a:bodyPr/>
                    <a:lstStyle/>
                    <a:p>
                      <a:r>
                        <a:rPr lang="en-US" dirty="0" smtClean="0">
                          <a:solidFill>
                            <a:schemeClr val="accent4"/>
                          </a:solidFill>
                          <a:latin typeface="Arial" panose="020B0604020202020204" pitchFamily="34" charset="0"/>
                          <a:cs typeface="Arial" panose="020B0604020202020204" pitchFamily="34" charset="0"/>
                        </a:rPr>
                        <a:t>Household member</a:t>
                      </a:r>
                      <a:endParaRPr lang="en-US" dirty="0">
                        <a:solidFill>
                          <a:schemeClr val="accent4"/>
                        </a:solidFill>
                        <a:latin typeface="Arial" panose="020B0604020202020204" pitchFamily="34" charset="0"/>
                        <a:cs typeface="Arial" panose="020B0604020202020204" pitchFamily="34" charset="0"/>
                      </a:endParaRPr>
                    </a:p>
                  </a:txBody>
                  <a:tcPr/>
                </a:tc>
                <a:tc>
                  <a:txBody>
                    <a:bodyPr/>
                    <a:lstStyle/>
                    <a:p>
                      <a:r>
                        <a:rPr lang="en-US" dirty="0" smtClean="0">
                          <a:solidFill>
                            <a:schemeClr val="accent4"/>
                          </a:solidFill>
                          <a:latin typeface="Arial" panose="020B0604020202020204" pitchFamily="34" charset="0"/>
                          <a:cs typeface="Arial" panose="020B0604020202020204" pitchFamily="34" charset="0"/>
                        </a:rPr>
                        <a:t>356</a:t>
                      </a:r>
                      <a:endParaRPr lang="en-US" dirty="0">
                        <a:solidFill>
                          <a:schemeClr val="accent4"/>
                        </a:solidFill>
                        <a:latin typeface="Arial" panose="020B0604020202020204" pitchFamily="34" charset="0"/>
                        <a:cs typeface="Arial" panose="020B0604020202020204" pitchFamily="34" charset="0"/>
                      </a:endParaRPr>
                    </a:p>
                  </a:txBody>
                  <a:tcPr/>
                </a:tc>
              </a:tr>
              <a:tr h="370840">
                <a:tc>
                  <a:txBody>
                    <a:bodyPr/>
                    <a:lstStyle/>
                    <a:p>
                      <a:r>
                        <a:rPr lang="en-US" dirty="0" smtClean="0">
                          <a:solidFill>
                            <a:schemeClr val="accent4"/>
                          </a:solidFill>
                          <a:latin typeface="Arial" panose="020B0604020202020204" pitchFamily="34" charset="0"/>
                          <a:cs typeface="Arial" panose="020B0604020202020204" pitchFamily="34" charset="0"/>
                        </a:rPr>
                        <a:t>Step-parent</a:t>
                      </a:r>
                      <a:endParaRPr lang="en-US" dirty="0">
                        <a:solidFill>
                          <a:schemeClr val="accent4"/>
                        </a:solidFill>
                        <a:latin typeface="Arial" panose="020B0604020202020204" pitchFamily="34" charset="0"/>
                        <a:cs typeface="Arial" panose="020B0604020202020204" pitchFamily="34" charset="0"/>
                      </a:endParaRPr>
                    </a:p>
                  </a:txBody>
                  <a:tcPr/>
                </a:tc>
                <a:tc>
                  <a:txBody>
                    <a:bodyPr/>
                    <a:lstStyle/>
                    <a:p>
                      <a:r>
                        <a:rPr lang="en-US" dirty="0" smtClean="0">
                          <a:solidFill>
                            <a:schemeClr val="accent4"/>
                          </a:solidFill>
                          <a:latin typeface="Arial" panose="020B0604020202020204" pitchFamily="34" charset="0"/>
                          <a:cs typeface="Arial" panose="020B0604020202020204" pitchFamily="34" charset="0"/>
                        </a:rPr>
                        <a:t>215</a:t>
                      </a:r>
                      <a:endParaRPr lang="en-US" dirty="0">
                        <a:solidFill>
                          <a:schemeClr val="accent4"/>
                        </a:solidFill>
                        <a:latin typeface="Arial" panose="020B0604020202020204" pitchFamily="34" charset="0"/>
                        <a:cs typeface="Arial" panose="020B0604020202020204" pitchFamily="34" charset="0"/>
                      </a:endParaRPr>
                    </a:p>
                  </a:txBody>
                  <a:tcPr/>
                </a:tc>
              </a:tr>
              <a:tr h="370840">
                <a:tc>
                  <a:txBody>
                    <a:bodyPr/>
                    <a:lstStyle/>
                    <a:p>
                      <a:r>
                        <a:rPr lang="en-US" dirty="0" smtClean="0">
                          <a:solidFill>
                            <a:schemeClr val="accent4"/>
                          </a:solidFill>
                          <a:latin typeface="Arial" panose="020B0604020202020204" pitchFamily="34" charset="0"/>
                          <a:cs typeface="Arial" panose="020B0604020202020204" pitchFamily="34" charset="0"/>
                        </a:rPr>
                        <a:t>Other/unknown</a:t>
                      </a:r>
                      <a:endParaRPr lang="en-US" dirty="0">
                        <a:solidFill>
                          <a:schemeClr val="accent4"/>
                        </a:solidFill>
                        <a:latin typeface="Arial" panose="020B0604020202020204" pitchFamily="34" charset="0"/>
                        <a:cs typeface="Arial" panose="020B0604020202020204" pitchFamily="34" charset="0"/>
                      </a:endParaRPr>
                    </a:p>
                  </a:txBody>
                  <a:tcPr/>
                </a:tc>
                <a:tc>
                  <a:txBody>
                    <a:bodyPr/>
                    <a:lstStyle/>
                    <a:p>
                      <a:r>
                        <a:rPr lang="en-US" dirty="0" smtClean="0">
                          <a:solidFill>
                            <a:schemeClr val="accent4"/>
                          </a:solidFill>
                          <a:latin typeface="Arial" panose="020B0604020202020204" pitchFamily="34" charset="0"/>
                          <a:cs typeface="Arial" panose="020B0604020202020204" pitchFamily="34" charset="0"/>
                        </a:rPr>
                        <a:t>47</a:t>
                      </a:r>
                      <a:endParaRPr lang="en-US" dirty="0">
                        <a:solidFill>
                          <a:schemeClr val="accent4"/>
                        </a:solidFill>
                        <a:latin typeface="Arial" panose="020B0604020202020204" pitchFamily="34" charset="0"/>
                        <a:cs typeface="Arial" panose="020B0604020202020204" pitchFamily="34" charset="0"/>
                      </a:endParaRPr>
                    </a:p>
                  </a:txBody>
                  <a:tcPr/>
                </a:tc>
              </a:tr>
              <a:tr h="370840">
                <a:tc>
                  <a:txBody>
                    <a:bodyPr/>
                    <a:lstStyle/>
                    <a:p>
                      <a:r>
                        <a:rPr lang="en-US" dirty="0" smtClean="0">
                          <a:solidFill>
                            <a:schemeClr val="accent4"/>
                          </a:solidFill>
                          <a:latin typeface="Arial" panose="020B0604020202020204" pitchFamily="34" charset="0"/>
                          <a:cs typeface="Arial" panose="020B0604020202020204" pitchFamily="34" charset="0"/>
                        </a:rPr>
                        <a:t>Daycare staff</a:t>
                      </a:r>
                      <a:endParaRPr lang="en-US" dirty="0">
                        <a:solidFill>
                          <a:schemeClr val="accent4"/>
                        </a:solidFill>
                        <a:latin typeface="Arial" panose="020B0604020202020204" pitchFamily="34" charset="0"/>
                        <a:cs typeface="Arial" panose="020B0604020202020204" pitchFamily="34" charset="0"/>
                      </a:endParaRPr>
                    </a:p>
                  </a:txBody>
                  <a:tcPr/>
                </a:tc>
                <a:tc>
                  <a:txBody>
                    <a:bodyPr/>
                    <a:lstStyle/>
                    <a:p>
                      <a:r>
                        <a:rPr lang="en-US" dirty="0" smtClean="0">
                          <a:solidFill>
                            <a:schemeClr val="accent4"/>
                          </a:solidFill>
                          <a:latin typeface="Arial" panose="020B0604020202020204" pitchFamily="34" charset="0"/>
                          <a:cs typeface="Arial" panose="020B0604020202020204" pitchFamily="34" charset="0"/>
                        </a:rPr>
                        <a:t>37</a:t>
                      </a:r>
                      <a:endParaRPr lang="en-US" dirty="0">
                        <a:solidFill>
                          <a:schemeClr val="accent4"/>
                        </a:solidFill>
                        <a:latin typeface="Arial" panose="020B0604020202020204" pitchFamily="34" charset="0"/>
                        <a:cs typeface="Arial" panose="020B0604020202020204" pitchFamily="34" charset="0"/>
                      </a:endParaRPr>
                    </a:p>
                  </a:txBody>
                  <a:tcPr/>
                </a:tc>
              </a:tr>
              <a:tr h="370840">
                <a:tc>
                  <a:txBody>
                    <a:bodyPr/>
                    <a:lstStyle/>
                    <a:p>
                      <a:r>
                        <a:rPr lang="en-US" dirty="0" smtClean="0">
                          <a:solidFill>
                            <a:schemeClr val="accent4"/>
                          </a:solidFill>
                          <a:latin typeface="Arial" panose="020B0604020202020204" pitchFamily="34" charset="0"/>
                          <a:cs typeface="Arial" panose="020B0604020202020204" pitchFamily="34" charset="0"/>
                        </a:rPr>
                        <a:t>Residential facility staff</a:t>
                      </a:r>
                      <a:endParaRPr lang="en-US" dirty="0">
                        <a:solidFill>
                          <a:schemeClr val="accent4"/>
                        </a:solidFill>
                        <a:latin typeface="Arial" panose="020B0604020202020204" pitchFamily="34" charset="0"/>
                        <a:cs typeface="Arial" panose="020B0604020202020204" pitchFamily="34" charset="0"/>
                      </a:endParaRPr>
                    </a:p>
                  </a:txBody>
                  <a:tcPr/>
                </a:tc>
                <a:tc>
                  <a:txBody>
                    <a:bodyPr/>
                    <a:lstStyle/>
                    <a:p>
                      <a:r>
                        <a:rPr lang="en-US" dirty="0" smtClean="0">
                          <a:solidFill>
                            <a:schemeClr val="accent4"/>
                          </a:solidFill>
                          <a:latin typeface="Arial" panose="020B0604020202020204" pitchFamily="34" charset="0"/>
                          <a:cs typeface="Arial" panose="020B0604020202020204" pitchFamily="34" charset="0"/>
                        </a:rPr>
                        <a:t>26</a:t>
                      </a:r>
                      <a:endParaRPr lang="en-US" dirty="0">
                        <a:solidFill>
                          <a:schemeClr val="accent4"/>
                        </a:solidFill>
                        <a:latin typeface="Arial" panose="020B0604020202020204" pitchFamily="34" charset="0"/>
                        <a:cs typeface="Arial" panose="020B0604020202020204" pitchFamily="34" charset="0"/>
                      </a:endParaRPr>
                    </a:p>
                  </a:txBody>
                  <a:tcPr/>
                </a:tc>
              </a:tr>
            </a:tbl>
          </a:graphicData>
        </a:graphic>
      </p:graphicFrame>
      <p:sp>
        <p:nvSpPr>
          <p:cNvPr id="8" name="TextBox 7"/>
          <p:cNvSpPr txBox="1"/>
          <p:nvPr/>
        </p:nvSpPr>
        <p:spPr>
          <a:xfrm>
            <a:off x="577515" y="5823573"/>
            <a:ext cx="7778091" cy="523220"/>
          </a:xfrm>
          <a:prstGeom prst="rect">
            <a:avLst/>
          </a:prstGeom>
          <a:noFill/>
        </p:spPr>
        <p:txBody>
          <a:bodyPr wrap="none" rtlCol="0">
            <a:spAutoFit/>
          </a:bodyPr>
          <a:lstStyle/>
          <a:p>
            <a:r>
              <a:rPr lang="en-US" sz="1000" dirty="0"/>
              <a:t>Source: Table 5 – Relationships of Perpetrator to Child by Type of Injury (Substantiated Reports. 2013. </a:t>
            </a:r>
            <a:r>
              <a:rPr lang="en-US" sz="1000" i="1" dirty="0"/>
              <a:t>DHS 2013 Annual Report. (16)</a:t>
            </a:r>
            <a:endParaRPr lang="en-US" sz="1000" dirty="0"/>
          </a:p>
          <a:p>
            <a:endParaRPr lang="en-US" dirty="0"/>
          </a:p>
        </p:txBody>
      </p:sp>
    </p:spTree>
    <p:extLst>
      <p:ext uri="{BB962C8B-B14F-4D97-AF65-F5344CB8AC3E}">
        <p14:creationId xmlns:p14="http://schemas.microsoft.com/office/powerpoint/2010/main" val="2832259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529" y="1119950"/>
            <a:ext cx="10972800" cy="591671"/>
          </a:xfrm>
        </p:spPr>
        <p:txBody>
          <a:bodyPr/>
          <a:lstStyle/>
          <a:p>
            <a:r>
              <a:rPr lang="en-US" dirty="0" smtClean="0"/>
              <a:t>Housekeeping										</a:t>
            </a:r>
            <a:endParaRPr lang="en-US" dirty="0"/>
          </a:p>
        </p:txBody>
      </p:sp>
      <p:sp>
        <p:nvSpPr>
          <p:cNvPr id="3" name="Content Placeholder 2"/>
          <p:cNvSpPr>
            <a:spLocks noGrp="1"/>
          </p:cNvSpPr>
          <p:nvPr>
            <p:ph idx="1"/>
          </p:nvPr>
        </p:nvSpPr>
        <p:spPr>
          <a:xfrm>
            <a:off x="545885" y="1667433"/>
            <a:ext cx="10997184" cy="4881284"/>
          </a:xfrm>
        </p:spPr>
        <p:txBody>
          <a:bodyPr>
            <a:normAutofit/>
          </a:bodyPr>
          <a:lstStyle/>
          <a:p>
            <a:r>
              <a:rPr lang="en-US" sz="2800" dirty="0" smtClean="0">
                <a:latin typeface="Bell MT" panose="02020503060305020303" pitchFamily="18" charset="0"/>
              </a:rPr>
              <a:t>15 min. Rule</a:t>
            </a:r>
          </a:p>
          <a:p>
            <a:r>
              <a:rPr lang="en-US" sz="2800" dirty="0" smtClean="0">
                <a:latin typeface="Bell MT" panose="02020503060305020303" pitchFamily="18" charset="0"/>
              </a:rPr>
              <a:t>Breaks &amp; Lunch</a:t>
            </a:r>
          </a:p>
          <a:p>
            <a:r>
              <a:rPr lang="en-US" sz="2800" dirty="0" smtClean="0">
                <a:latin typeface="Bell MT" panose="02020503060305020303" pitchFamily="18" charset="0"/>
              </a:rPr>
              <a:t>Cell Phone, Computers, </a:t>
            </a:r>
          </a:p>
          <a:p>
            <a:pPr marL="0" indent="0">
              <a:buNone/>
            </a:pPr>
            <a:r>
              <a:rPr lang="en-US" sz="2800" dirty="0">
                <a:latin typeface="Bell MT" panose="02020503060305020303" pitchFamily="18" charset="0"/>
              </a:rPr>
              <a:t>	</a:t>
            </a:r>
            <a:r>
              <a:rPr lang="en-US" sz="2800" dirty="0" smtClean="0">
                <a:latin typeface="Bell MT" panose="02020503060305020303" pitchFamily="18" charset="0"/>
              </a:rPr>
              <a:t>Side Bar Conversations</a:t>
            </a:r>
          </a:p>
          <a:p>
            <a:r>
              <a:rPr lang="en-US" sz="2800" dirty="0" smtClean="0">
                <a:latin typeface="Bell MT" panose="02020503060305020303" pitchFamily="18" charset="0"/>
              </a:rPr>
              <a:t>Packets</a:t>
            </a:r>
          </a:p>
          <a:p>
            <a:r>
              <a:rPr lang="en-US" sz="2800" dirty="0" smtClean="0">
                <a:latin typeface="Bell MT" panose="02020503060305020303" pitchFamily="18" charset="0"/>
              </a:rPr>
              <a:t>Parking Lot </a:t>
            </a:r>
          </a:p>
          <a:p>
            <a:r>
              <a:rPr lang="en-US" sz="2800" dirty="0" smtClean="0">
                <a:latin typeface="Bell MT" panose="02020503060305020303" pitchFamily="18" charset="0"/>
              </a:rPr>
              <a:t>Idea Catcher</a:t>
            </a:r>
            <a:endParaRPr lang="en-US" sz="2800" dirty="0">
              <a:latin typeface="Bell MT" panose="020205030603050203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3413" y="1285475"/>
            <a:ext cx="4572000" cy="4572000"/>
          </a:xfrm>
          <a:prstGeom prst="rect">
            <a:avLst/>
          </a:prstGeom>
        </p:spPr>
      </p:pic>
      <p:sp>
        <p:nvSpPr>
          <p:cNvPr id="6" name="TextBox 5"/>
          <p:cNvSpPr txBox="1"/>
          <p:nvPr/>
        </p:nvSpPr>
        <p:spPr>
          <a:xfrm>
            <a:off x="9993086" y="6604885"/>
            <a:ext cx="2198914" cy="276999"/>
          </a:xfrm>
          <a:prstGeom prst="rect">
            <a:avLst/>
          </a:prstGeom>
          <a:noFill/>
        </p:spPr>
        <p:txBody>
          <a:bodyPr wrap="square" rtlCol="0">
            <a:spAutoFit/>
          </a:bodyPr>
          <a:lstStyle/>
          <a:p>
            <a:pPr algn="r"/>
            <a:r>
              <a:rPr lang="en-US" sz="1200" b="1" dirty="0"/>
              <a:t>2</a:t>
            </a:r>
          </a:p>
        </p:txBody>
      </p:sp>
    </p:spTree>
    <p:extLst>
      <p:ext uri="{BB962C8B-B14F-4D97-AF65-F5344CB8AC3E}">
        <p14:creationId xmlns:p14="http://schemas.microsoft.com/office/powerpoint/2010/main" val="6453788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721017"/>
            <a:ext cx="9404723" cy="1400530"/>
          </a:xfrm>
        </p:spPr>
        <p:txBody>
          <a:bodyPr/>
          <a:lstStyle/>
          <a:p>
            <a:r>
              <a:rPr lang="en-US" dirty="0" smtClean="0"/>
              <a:t>Adult Offenders </a:t>
            </a:r>
            <a:endParaRPr lang="en-US" dirty="0"/>
          </a:p>
        </p:txBody>
      </p:sp>
      <p:sp>
        <p:nvSpPr>
          <p:cNvPr id="3" name="Content Placeholder 2"/>
          <p:cNvSpPr>
            <a:spLocks noGrp="1"/>
          </p:cNvSpPr>
          <p:nvPr>
            <p:ph idx="1"/>
          </p:nvPr>
        </p:nvSpPr>
        <p:spPr>
          <a:xfrm>
            <a:off x="763628" y="1965761"/>
            <a:ext cx="9167726" cy="5183392"/>
          </a:xfrm>
        </p:spPr>
        <p:txBody>
          <a:bodyPr>
            <a:normAutofit/>
          </a:bodyPr>
          <a:lstStyle/>
          <a:p>
            <a:r>
              <a:rPr lang="en-US" sz="2400" dirty="0" smtClean="0"/>
              <a:t>Are </a:t>
            </a:r>
            <a:r>
              <a:rPr lang="en-US" sz="2400" dirty="0"/>
              <a:t>usually adult males; however, females perpetrate as well </a:t>
            </a:r>
          </a:p>
          <a:p>
            <a:r>
              <a:rPr lang="en-US" sz="2400" dirty="0" smtClean="0"/>
              <a:t>Are </a:t>
            </a:r>
            <a:r>
              <a:rPr lang="en-US" sz="2400" dirty="0"/>
              <a:t>almost always “known” to the child victim </a:t>
            </a:r>
          </a:p>
          <a:p>
            <a:r>
              <a:rPr lang="en-US" sz="2400" dirty="0" smtClean="0"/>
              <a:t>Rarely </a:t>
            </a:r>
            <a:r>
              <a:rPr lang="en-US" sz="2400" dirty="0"/>
              <a:t>have one victim </a:t>
            </a:r>
          </a:p>
          <a:p>
            <a:r>
              <a:rPr lang="en-US" sz="2400" dirty="0" smtClean="0"/>
              <a:t>Primarily </a:t>
            </a:r>
            <a:r>
              <a:rPr lang="en-US" sz="2400" dirty="0"/>
              <a:t>abuse children in the home; however, some also abuse children outside of the home </a:t>
            </a:r>
          </a:p>
          <a:p>
            <a:r>
              <a:rPr lang="en-US" sz="2400" dirty="0" smtClean="0"/>
              <a:t>Usually </a:t>
            </a:r>
            <a:r>
              <a:rPr lang="en-US" sz="2400" dirty="0"/>
              <a:t>began perpetrating in adolescence or childhood </a:t>
            </a:r>
          </a:p>
          <a:p>
            <a:r>
              <a:rPr lang="en-US" sz="2400" dirty="0" smtClean="0"/>
              <a:t>May </a:t>
            </a:r>
            <a:r>
              <a:rPr lang="en-US" sz="2400" dirty="0"/>
              <a:t>blame behaviors on marital difficulties</a:t>
            </a:r>
            <a:r>
              <a:rPr lang="en-US" sz="2400" dirty="0" smtClean="0"/>
              <a:t>, alcohol, and other drug addiction and/or stress.  </a:t>
            </a:r>
            <a:endParaRPr lang="en-US" sz="2400" dirty="0"/>
          </a:p>
          <a:p>
            <a:pPr marL="0" indent="0">
              <a:buNone/>
            </a:pPr>
            <a:endParaRPr lang="en-US" sz="24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7768" y="2306965"/>
            <a:ext cx="1708674" cy="2563011"/>
          </a:xfrm>
          <a:prstGeom prst="rect">
            <a:avLst/>
          </a:prstGeom>
        </p:spPr>
      </p:pic>
      <p:sp>
        <p:nvSpPr>
          <p:cNvPr id="4" name="Slide Number Placeholder 3"/>
          <p:cNvSpPr>
            <a:spLocks noGrp="1"/>
          </p:cNvSpPr>
          <p:nvPr>
            <p:ph type="sldNum" sz="quarter" idx="11"/>
          </p:nvPr>
        </p:nvSpPr>
        <p:spPr/>
        <p:txBody>
          <a:bodyPr/>
          <a:lstStyle/>
          <a:p>
            <a:pPr>
              <a:defRPr/>
            </a:pPr>
            <a:r>
              <a:rPr lang="en-US" dirty="0" smtClean="0">
                <a:latin typeface="+mj-lt"/>
              </a:rPr>
              <a:t>20</a:t>
            </a:r>
            <a:endParaRPr lang="en-US" dirty="0">
              <a:latin typeface="+mj-lt"/>
            </a:endParaRPr>
          </a:p>
        </p:txBody>
      </p:sp>
    </p:spTree>
    <p:extLst>
      <p:ext uri="{BB962C8B-B14F-4D97-AF65-F5344CB8AC3E}">
        <p14:creationId xmlns:p14="http://schemas.microsoft.com/office/powerpoint/2010/main" val="20178746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299" y="1068467"/>
            <a:ext cx="9404723" cy="1160929"/>
          </a:xfrm>
        </p:spPr>
        <p:txBody>
          <a:bodyPr/>
          <a:lstStyle/>
          <a:p>
            <a:r>
              <a:rPr lang="en-US" dirty="0" smtClean="0"/>
              <a:t>Juvenile Offenders</a:t>
            </a:r>
            <a:r>
              <a:rPr lang="en-US" sz="4400" dirty="0"/>
              <a:t/>
            </a:r>
            <a:br>
              <a:rPr lang="en-US" sz="4400" dirty="0"/>
            </a:br>
            <a:endParaRPr lang="en-US" dirty="0"/>
          </a:p>
        </p:txBody>
      </p:sp>
      <p:sp>
        <p:nvSpPr>
          <p:cNvPr id="3" name="Content Placeholder 2"/>
          <p:cNvSpPr>
            <a:spLocks noGrp="1"/>
          </p:cNvSpPr>
          <p:nvPr>
            <p:ph idx="1"/>
          </p:nvPr>
        </p:nvSpPr>
        <p:spPr>
          <a:xfrm>
            <a:off x="513002" y="1724595"/>
            <a:ext cx="11187625" cy="5561703"/>
          </a:xfrm>
        </p:spPr>
        <p:txBody>
          <a:bodyPr>
            <a:normAutofit/>
          </a:bodyPr>
          <a:lstStyle/>
          <a:p>
            <a:endParaRPr lang="en-US" sz="2800" i="1" dirty="0" smtClean="0"/>
          </a:p>
          <a:p>
            <a:r>
              <a:rPr lang="en-US" sz="2800" dirty="0" smtClean="0"/>
              <a:t>Include </a:t>
            </a:r>
            <a:r>
              <a:rPr lang="en-US" sz="2800" dirty="0"/>
              <a:t>adolescents (13 to 17) who commit illegal sexual </a:t>
            </a:r>
            <a:r>
              <a:rPr lang="en-US" sz="2800" dirty="0" smtClean="0"/>
              <a:t>behavior </a:t>
            </a:r>
            <a:r>
              <a:rPr lang="en-US" sz="2800" dirty="0"/>
              <a:t>as </a:t>
            </a:r>
            <a:r>
              <a:rPr lang="en-US" sz="2800" dirty="0" smtClean="0"/>
              <a:t>defined by </a:t>
            </a:r>
            <a:r>
              <a:rPr lang="en-US" sz="2800" dirty="0"/>
              <a:t>sex crime statutes </a:t>
            </a:r>
          </a:p>
          <a:p>
            <a:r>
              <a:rPr lang="en-US" sz="2800" dirty="0" smtClean="0"/>
              <a:t>Represent </a:t>
            </a:r>
            <a:r>
              <a:rPr lang="en-US" sz="2800" dirty="0"/>
              <a:t>a significant proportion of all individuals </a:t>
            </a:r>
            <a:r>
              <a:rPr lang="en-US" sz="2800" dirty="0" smtClean="0"/>
              <a:t>responsible </a:t>
            </a:r>
            <a:r>
              <a:rPr lang="en-US" sz="2800" dirty="0"/>
              <a:t>for sex offenses </a:t>
            </a:r>
          </a:p>
          <a:p>
            <a:r>
              <a:rPr lang="en-US" sz="2800" dirty="0" smtClean="0"/>
              <a:t>Most </a:t>
            </a:r>
            <a:r>
              <a:rPr lang="en-US" sz="2800" dirty="0"/>
              <a:t>juvenile offenders have not been child sexual abuse </a:t>
            </a:r>
            <a:r>
              <a:rPr lang="en-US" sz="2800" dirty="0" smtClean="0"/>
              <a:t>victims </a:t>
            </a:r>
            <a:endParaRPr lang="en-US" sz="2800" dirty="0"/>
          </a:p>
          <a:p>
            <a:r>
              <a:rPr lang="en-US" sz="2800" dirty="0" smtClean="0"/>
              <a:t>Most </a:t>
            </a:r>
            <a:r>
              <a:rPr lang="en-US" sz="2800" dirty="0"/>
              <a:t>juvenile offenders will not become adult perpetrators </a:t>
            </a:r>
            <a:endParaRPr lang="en-US" sz="2800" dirty="0" smtClean="0"/>
          </a:p>
          <a:p>
            <a:pPr marL="0" indent="0">
              <a:buNone/>
            </a:pPr>
            <a:endParaRPr lang="en-US" sz="2800" dirty="0"/>
          </a:p>
          <a:p>
            <a:pPr marL="0" indent="0">
              <a:buNone/>
            </a:pPr>
            <a:endParaRPr lang="en-US" sz="2800" dirty="0"/>
          </a:p>
          <a:p>
            <a:pPr marL="0" indent="0">
              <a:buNone/>
            </a:pPr>
            <a:endParaRPr lang="en-US" sz="2800" dirty="0"/>
          </a:p>
        </p:txBody>
      </p:sp>
      <p:cxnSp>
        <p:nvCxnSpPr>
          <p:cNvPr id="5" name="Straight Connector 4"/>
          <p:cNvCxnSpPr/>
          <p:nvPr/>
        </p:nvCxnSpPr>
        <p:spPr>
          <a:xfrm>
            <a:off x="302200" y="775000"/>
            <a:ext cx="9532500" cy="42581"/>
          </a:xfrm>
          <a:prstGeom prst="line">
            <a:avLst/>
          </a:prstGeom>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1"/>
          </p:nvPr>
        </p:nvSpPr>
        <p:spPr/>
        <p:txBody>
          <a:bodyPr/>
          <a:lstStyle/>
          <a:p>
            <a:pPr>
              <a:defRPr/>
            </a:pPr>
            <a:r>
              <a:rPr lang="en-US" dirty="0" smtClean="0">
                <a:latin typeface="+mj-lt"/>
              </a:rPr>
              <a:t>21</a:t>
            </a:r>
            <a:endParaRPr lang="en-US" dirty="0">
              <a:latin typeface="+mj-lt"/>
            </a:endParaRPr>
          </a:p>
        </p:txBody>
      </p:sp>
    </p:spTree>
    <p:extLst>
      <p:ext uri="{BB962C8B-B14F-4D97-AF65-F5344CB8AC3E}">
        <p14:creationId xmlns:p14="http://schemas.microsoft.com/office/powerpoint/2010/main" val="40677270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977" y="1150353"/>
            <a:ext cx="9404723" cy="1160929"/>
          </a:xfrm>
        </p:spPr>
        <p:txBody>
          <a:bodyPr/>
          <a:lstStyle/>
          <a:p>
            <a:r>
              <a:rPr lang="en-US" dirty="0" smtClean="0"/>
              <a:t>Juvenile Offenders (continued)</a:t>
            </a:r>
            <a:r>
              <a:rPr lang="en-US" sz="4400" dirty="0"/>
              <a:t/>
            </a:r>
            <a:br>
              <a:rPr lang="en-US" sz="4400" dirty="0"/>
            </a:br>
            <a:endParaRPr lang="en-US" dirty="0"/>
          </a:p>
        </p:txBody>
      </p:sp>
      <p:sp>
        <p:nvSpPr>
          <p:cNvPr id="3" name="Content Placeholder 2"/>
          <p:cNvSpPr>
            <a:spLocks noGrp="1"/>
          </p:cNvSpPr>
          <p:nvPr>
            <p:ph idx="1"/>
          </p:nvPr>
        </p:nvSpPr>
        <p:spPr>
          <a:xfrm>
            <a:off x="485708" y="1929312"/>
            <a:ext cx="11187625" cy="5561703"/>
          </a:xfrm>
        </p:spPr>
        <p:txBody>
          <a:bodyPr>
            <a:normAutofit/>
          </a:bodyPr>
          <a:lstStyle/>
          <a:p>
            <a:pPr marL="0" indent="0">
              <a:buNone/>
            </a:pPr>
            <a:endParaRPr lang="en-US" sz="2200" dirty="0"/>
          </a:p>
          <a:p>
            <a:r>
              <a:rPr lang="en-US" sz="2800" dirty="0" smtClean="0"/>
              <a:t>Most </a:t>
            </a:r>
            <a:r>
              <a:rPr lang="en-US" sz="2800" dirty="0"/>
              <a:t>differ from adult sex offenders in several ways </a:t>
            </a:r>
          </a:p>
          <a:p>
            <a:r>
              <a:rPr lang="en-US" sz="2800" dirty="0" smtClean="0"/>
              <a:t>Why </a:t>
            </a:r>
            <a:r>
              <a:rPr lang="en-US" sz="2800" dirty="0"/>
              <a:t>they offend is still being researched; however, </a:t>
            </a:r>
            <a:r>
              <a:rPr lang="en-US" sz="2800" dirty="0" smtClean="0"/>
              <a:t>common </a:t>
            </a:r>
            <a:r>
              <a:rPr lang="en-US" sz="2800" dirty="0"/>
              <a:t>characteristics do </a:t>
            </a:r>
            <a:r>
              <a:rPr lang="en-US" sz="2800" dirty="0" smtClean="0"/>
              <a:t>appear </a:t>
            </a:r>
            <a:endParaRPr lang="en-US" sz="2800" dirty="0"/>
          </a:p>
          <a:p>
            <a:r>
              <a:rPr lang="en-US" sz="2800" dirty="0" smtClean="0"/>
              <a:t>They </a:t>
            </a:r>
            <a:r>
              <a:rPr lang="en-US" sz="2800" dirty="0"/>
              <a:t>are a diverse group of youth </a:t>
            </a:r>
          </a:p>
          <a:p>
            <a:r>
              <a:rPr lang="en-US" sz="2800" dirty="0" smtClean="0"/>
              <a:t>Although </a:t>
            </a:r>
            <a:r>
              <a:rPr lang="en-US" sz="2800" dirty="0"/>
              <a:t>males still constitute the higher number of </a:t>
            </a:r>
            <a:r>
              <a:rPr lang="en-US" sz="2800" dirty="0" smtClean="0"/>
              <a:t>offenders </a:t>
            </a:r>
            <a:r>
              <a:rPr lang="en-US" sz="2800" dirty="0"/>
              <a:t>against children; </a:t>
            </a:r>
            <a:r>
              <a:rPr lang="en-US" sz="2800" dirty="0" smtClean="0"/>
              <a:t>females </a:t>
            </a:r>
            <a:r>
              <a:rPr lang="en-US" sz="2800" dirty="0"/>
              <a:t>do offend </a:t>
            </a:r>
          </a:p>
          <a:p>
            <a:pPr marL="0" indent="0">
              <a:buNone/>
            </a:pPr>
            <a:endParaRPr lang="en-US" sz="2800" dirty="0"/>
          </a:p>
        </p:txBody>
      </p:sp>
      <p:cxnSp>
        <p:nvCxnSpPr>
          <p:cNvPr id="5" name="Straight Connector 4"/>
          <p:cNvCxnSpPr/>
          <p:nvPr/>
        </p:nvCxnSpPr>
        <p:spPr>
          <a:xfrm>
            <a:off x="302200" y="775000"/>
            <a:ext cx="9532500" cy="42581"/>
          </a:xfrm>
          <a:prstGeom prst="line">
            <a:avLst/>
          </a:prstGeom>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1"/>
          </p:nvPr>
        </p:nvSpPr>
        <p:spPr/>
        <p:txBody>
          <a:bodyPr/>
          <a:lstStyle/>
          <a:p>
            <a:pPr>
              <a:defRPr/>
            </a:pPr>
            <a:r>
              <a:rPr lang="en-US" dirty="0" smtClean="0"/>
              <a:t>22</a:t>
            </a:r>
            <a:endParaRPr lang="en-US" dirty="0">
              <a:latin typeface="Arial" charset="0"/>
            </a:endParaRPr>
          </a:p>
        </p:txBody>
      </p:sp>
    </p:spTree>
    <p:extLst>
      <p:ext uri="{BB962C8B-B14F-4D97-AF65-F5344CB8AC3E}">
        <p14:creationId xmlns:p14="http://schemas.microsoft.com/office/powerpoint/2010/main" val="22254658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835" y="698377"/>
            <a:ext cx="8947522" cy="870473"/>
          </a:xfrm>
        </p:spPr>
        <p:txBody>
          <a:bodyPr/>
          <a:lstStyle/>
          <a:p>
            <a:r>
              <a:rPr lang="en-US" dirty="0"/>
              <a:t>Sexually Reactive </a:t>
            </a:r>
            <a:r>
              <a:rPr lang="en-US" dirty="0" smtClean="0"/>
              <a:t>Children</a:t>
            </a:r>
            <a:endParaRPr lang="en-US" dirty="0"/>
          </a:p>
        </p:txBody>
      </p:sp>
      <p:sp>
        <p:nvSpPr>
          <p:cNvPr id="5" name="Content Placeholder 4"/>
          <p:cNvSpPr>
            <a:spLocks noGrp="1"/>
          </p:cNvSpPr>
          <p:nvPr>
            <p:ph idx="1"/>
          </p:nvPr>
        </p:nvSpPr>
        <p:spPr>
          <a:xfrm>
            <a:off x="818147" y="1194100"/>
            <a:ext cx="9231707" cy="5479416"/>
          </a:xfrm>
        </p:spPr>
        <p:txBody>
          <a:bodyPr>
            <a:normAutofit/>
          </a:bodyPr>
          <a:lstStyle/>
          <a:p>
            <a:endParaRPr lang="en-US" sz="2100" dirty="0" smtClean="0"/>
          </a:p>
          <a:p>
            <a:r>
              <a:rPr lang="en-US" sz="2800" dirty="0" smtClean="0"/>
              <a:t>Toni </a:t>
            </a:r>
            <a:r>
              <a:rPr lang="en-US" sz="2800" dirty="0"/>
              <a:t>Cavanaugh Johnson used the term to refer children involved in sexual activity with other children that likely exceeds expectations for their age </a:t>
            </a:r>
          </a:p>
          <a:p>
            <a:r>
              <a:rPr lang="en-US" sz="2800" dirty="0" smtClean="0"/>
              <a:t>Occurs </a:t>
            </a:r>
            <a:r>
              <a:rPr lang="en-US" sz="2800" dirty="0"/>
              <a:t>only as a “reaction” to: </a:t>
            </a:r>
          </a:p>
          <a:p>
            <a:pPr lvl="1"/>
            <a:r>
              <a:rPr lang="en-US" sz="2600" dirty="0" smtClean="0"/>
              <a:t>The </a:t>
            </a:r>
            <a:r>
              <a:rPr lang="en-US" sz="2600" dirty="0"/>
              <a:t>child’s own </a:t>
            </a:r>
            <a:r>
              <a:rPr lang="en-US" sz="2600" dirty="0" smtClean="0"/>
              <a:t>abuse</a:t>
            </a:r>
          </a:p>
          <a:p>
            <a:pPr lvl="1"/>
            <a:r>
              <a:rPr lang="en-US" sz="2600" dirty="0" smtClean="0"/>
              <a:t>Being </a:t>
            </a:r>
            <a:r>
              <a:rPr lang="en-US" sz="2600" dirty="0"/>
              <a:t>chronically exposed to explicit sexual </a:t>
            </a:r>
            <a:r>
              <a:rPr lang="en-US" sz="2600" dirty="0" smtClean="0"/>
              <a:t>materials</a:t>
            </a:r>
          </a:p>
          <a:p>
            <a:pPr lvl="1"/>
            <a:r>
              <a:rPr lang="en-US" sz="2600" dirty="0"/>
              <a:t>A</a:t>
            </a:r>
            <a:r>
              <a:rPr lang="en-US" sz="2600" dirty="0" smtClean="0"/>
              <a:t>nd/or </a:t>
            </a:r>
            <a:r>
              <a:rPr lang="en-US" sz="2600" dirty="0"/>
              <a:t>being a child in a family where the boundaries regarding sexuality are too loose </a:t>
            </a:r>
          </a:p>
          <a:p>
            <a:pPr marL="0" indent="0">
              <a:buNone/>
            </a:pPr>
            <a:endParaRPr lang="en-US" dirty="0"/>
          </a:p>
          <a:p>
            <a:pPr marL="0" indent="0">
              <a:buNone/>
            </a:pPr>
            <a:r>
              <a:rPr lang="en-US" sz="1400" dirty="0"/>
              <a:t>Source: Gil, E. &amp; Johnson, T.C. (1993). </a:t>
            </a:r>
            <a:r>
              <a:rPr lang="en-US" sz="1400" i="1" dirty="0"/>
              <a:t>Sexualized children: Assessment and treatment of sexualized children and children who molest</a:t>
            </a:r>
            <a:r>
              <a:rPr lang="en-US" sz="1400" dirty="0"/>
              <a:t>. Rockville, MD: Launch. </a:t>
            </a:r>
          </a:p>
        </p:txBody>
      </p:sp>
      <p:sp>
        <p:nvSpPr>
          <p:cNvPr id="3" name="Slide Number Placeholder 2"/>
          <p:cNvSpPr>
            <a:spLocks noGrp="1"/>
          </p:cNvSpPr>
          <p:nvPr>
            <p:ph type="sldNum" sz="quarter" idx="11"/>
          </p:nvPr>
        </p:nvSpPr>
        <p:spPr/>
        <p:txBody>
          <a:bodyPr/>
          <a:lstStyle/>
          <a:p>
            <a:pPr>
              <a:defRPr/>
            </a:pPr>
            <a:r>
              <a:rPr lang="en-US" dirty="0" smtClean="0"/>
              <a:t>23</a:t>
            </a:r>
            <a:endParaRPr lang="en-US" dirty="0">
              <a:latin typeface="Arial" charset="0"/>
            </a:endParaRPr>
          </a:p>
        </p:txBody>
      </p:sp>
    </p:spTree>
    <p:extLst>
      <p:ext uri="{BB962C8B-B14F-4D97-AF65-F5344CB8AC3E}">
        <p14:creationId xmlns:p14="http://schemas.microsoft.com/office/powerpoint/2010/main" val="33523676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016" y="752969"/>
            <a:ext cx="8947522" cy="870473"/>
          </a:xfrm>
        </p:spPr>
        <p:txBody>
          <a:bodyPr/>
          <a:lstStyle/>
          <a:p>
            <a:r>
              <a:rPr lang="en-US" dirty="0"/>
              <a:t>Sexually Reactive </a:t>
            </a:r>
            <a:r>
              <a:rPr lang="en-US" dirty="0" smtClean="0"/>
              <a:t>Children (continued)</a:t>
            </a:r>
            <a:endParaRPr lang="en-US" dirty="0"/>
          </a:p>
        </p:txBody>
      </p:sp>
      <p:sp>
        <p:nvSpPr>
          <p:cNvPr id="5" name="Content Placeholder 4"/>
          <p:cNvSpPr>
            <a:spLocks noGrp="1"/>
          </p:cNvSpPr>
          <p:nvPr>
            <p:ph idx="1"/>
          </p:nvPr>
        </p:nvSpPr>
        <p:spPr>
          <a:xfrm>
            <a:off x="854030" y="1644476"/>
            <a:ext cx="9113938" cy="5054300"/>
          </a:xfrm>
        </p:spPr>
        <p:txBody>
          <a:bodyPr>
            <a:normAutofit/>
          </a:bodyPr>
          <a:lstStyle/>
          <a:p>
            <a:r>
              <a:rPr lang="en-US" sz="2400" dirty="0" smtClean="0"/>
              <a:t>The </a:t>
            </a:r>
            <a:r>
              <a:rPr lang="en-US" sz="2400" dirty="0"/>
              <a:t>child is not to blame: </a:t>
            </a:r>
          </a:p>
          <a:p>
            <a:pPr lvl="1"/>
            <a:r>
              <a:rPr lang="en-US" sz="2200" dirty="0" smtClean="0"/>
              <a:t>They </a:t>
            </a:r>
            <a:r>
              <a:rPr lang="en-US" sz="2200" dirty="0"/>
              <a:t>do not try to force or groom another </a:t>
            </a:r>
            <a:r>
              <a:rPr lang="en-US" sz="2200" dirty="0" smtClean="0"/>
              <a:t>child </a:t>
            </a:r>
            <a:endParaRPr lang="en-US" sz="2200" dirty="0"/>
          </a:p>
          <a:p>
            <a:pPr lvl="1"/>
            <a:r>
              <a:rPr lang="en-US" sz="2200" dirty="0" smtClean="0"/>
              <a:t>Nor </a:t>
            </a:r>
            <a:r>
              <a:rPr lang="en-US" sz="2200" dirty="0"/>
              <a:t>do they make efforts to keep the sexual activity a secret </a:t>
            </a:r>
          </a:p>
          <a:p>
            <a:pPr lvl="1"/>
            <a:r>
              <a:rPr lang="en-US" sz="2200" dirty="0" smtClean="0"/>
              <a:t>Their </a:t>
            </a:r>
            <a:r>
              <a:rPr lang="en-US" sz="2200" dirty="0"/>
              <a:t>behaviors are not ingrained patterns of sexually acting out but are not as easily redirected, as are the inappropriate behaviors of non-abused </a:t>
            </a:r>
            <a:r>
              <a:rPr lang="en-US" sz="2200" dirty="0" smtClean="0"/>
              <a:t>children </a:t>
            </a:r>
            <a:endParaRPr lang="en-US" sz="2200" dirty="0"/>
          </a:p>
          <a:p>
            <a:pPr lvl="1"/>
            <a:r>
              <a:rPr lang="en-US" sz="2200" dirty="0" smtClean="0"/>
              <a:t>Child’s </a:t>
            </a:r>
            <a:r>
              <a:rPr lang="en-US" sz="2200" dirty="0"/>
              <a:t>focus on sexuality is out of balance in relation to their peer </a:t>
            </a:r>
            <a:r>
              <a:rPr lang="en-US" sz="2200" dirty="0" smtClean="0"/>
              <a:t>group</a:t>
            </a:r>
            <a:endParaRPr lang="en-US" sz="2200" dirty="0"/>
          </a:p>
          <a:p>
            <a:pPr marL="0" indent="0">
              <a:buNone/>
            </a:pPr>
            <a:endParaRPr lang="en-US" dirty="0"/>
          </a:p>
          <a:p>
            <a:pPr marL="0" indent="0">
              <a:buNone/>
            </a:pPr>
            <a:r>
              <a:rPr lang="en-US" sz="1400" dirty="0"/>
              <a:t>Source: Gil, E. &amp; Johnson, T.C. (1993). </a:t>
            </a:r>
            <a:r>
              <a:rPr lang="en-US" sz="1400" i="1" dirty="0"/>
              <a:t>Sexualized children: Assessment and treatment of sexualized children and children who molest</a:t>
            </a:r>
            <a:r>
              <a:rPr lang="en-US" sz="1400" dirty="0"/>
              <a:t>. Rockville, MD: Launch. </a:t>
            </a:r>
          </a:p>
        </p:txBody>
      </p:sp>
      <p:sp>
        <p:nvSpPr>
          <p:cNvPr id="3" name="Slide Number Placeholder 2"/>
          <p:cNvSpPr>
            <a:spLocks noGrp="1"/>
          </p:cNvSpPr>
          <p:nvPr>
            <p:ph type="sldNum" sz="quarter" idx="11"/>
          </p:nvPr>
        </p:nvSpPr>
        <p:spPr/>
        <p:txBody>
          <a:bodyPr/>
          <a:lstStyle/>
          <a:p>
            <a:pPr>
              <a:defRPr/>
            </a:pPr>
            <a:r>
              <a:rPr lang="en-US" dirty="0" smtClean="0"/>
              <a:t>24</a:t>
            </a:r>
            <a:endParaRPr lang="en-US" dirty="0">
              <a:latin typeface="Arial" charset="0"/>
            </a:endParaRPr>
          </a:p>
        </p:txBody>
      </p:sp>
    </p:spTree>
    <p:extLst>
      <p:ext uri="{BB962C8B-B14F-4D97-AF65-F5344CB8AC3E}">
        <p14:creationId xmlns:p14="http://schemas.microsoft.com/office/powerpoint/2010/main" val="10952296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r>
              <a:rPr lang="en-US" dirty="0" smtClean="0"/>
              <a:t>25</a:t>
            </a:r>
            <a:endParaRPr lang="en-US" dirty="0">
              <a:latin typeface="Arial"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3325" y="949463"/>
            <a:ext cx="5936776" cy="5254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3545" y="5558573"/>
            <a:ext cx="1936704" cy="645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66214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463" y="780264"/>
            <a:ext cx="9404723" cy="902746"/>
          </a:xfrm>
        </p:spPr>
        <p:txBody>
          <a:bodyPr/>
          <a:lstStyle/>
          <a:p>
            <a:r>
              <a:rPr lang="en-US" dirty="0"/>
              <a:t>Non-Offending Parents </a:t>
            </a:r>
            <a:br>
              <a:rPr lang="en-US" dirty="0"/>
            </a:br>
            <a:endParaRPr lang="en-US" dirty="0"/>
          </a:p>
        </p:txBody>
      </p:sp>
      <p:sp>
        <p:nvSpPr>
          <p:cNvPr id="3" name="Content Placeholder 2"/>
          <p:cNvSpPr>
            <a:spLocks noGrp="1"/>
          </p:cNvSpPr>
          <p:nvPr>
            <p:ph idx="1"/>
          </p:nvPr>
        </p:nvSpPr>
        <p:spPr>
          <a:xfrm>
            <a:off x="386805" y="1230868"/>
            <a:ext cx="11198058" cy="4896977"/>
          </a:xfrm>
        </p:spPr>
        <p:txBody>
          <a:bodyPr>
            <a:normAutofit fontScale="92500" lnSpcReduction="10000"/>
          </a:bodyPr>
          <a:lstStyle/>
          <a:p>
            <a:endParaRPr lang="en-US" dirty="0"/>
          </a:p>
          <a:p>
            <a:r>
              <a:rPr lang="en-US" sz="2400" dirty="0"/>
              <a:t>Reveal a wide range of </a:t>
            </a:r>
            <a:r>
              <a:rPr lang="en-US" sz="2400" dirty="0" smtClean="0"/>
              <a:t>emotions</a:t>
            </a:r>
            <a:r>
              <a:rPr lang="en-US" sz="2400" dirty="0"/>
              <a:t>;</a:t>
            </a:r>
            <a:r>
              <a:rPr lang="en-US" sz="2400" dirty="0" smtClean="0"/>
              <a:t> </a:t>
            </a:r>
            <a:r>
              <a:rPr lang="en-US" sz="2400" dirty="0"/>
              <a:t>rarely will two parents react to disclosure in the same way </a:t>
            </a:r>
          </a:p>
          <a:p>
            <a:r>
              <a:rPr lang="en-US" sz="2400" dirty="0"/>
              <a:t>Most believe, support, and take action </a:t>
            </a:r>
          </a:p>
          <a:p>
            <a:r>
              <a:rPr lang="en-US" sz="2400" dirty="0"/>
              <a:t>Relationship with the perpetrator might assist in predicting willingness to support and protect the child </a:t>
            </a:r>
          </a:p>
          <a:p>
            <a:r>
              <a:rPr lang="en-US" sz="2400" dirty="0"/>
              <a:t>History of physical or sexual abuse has little to no affect on whether the parent is less or more likely to believe, support, and </a:t>
            </a:r>
            <a:r>
              <a:rPr lang="en-US" sz="2400" dirty="0" smtClean="0"/>
              <a:t>protect </a:t>
            </a:r>
            <a:endParaRPr lang="en-US" sz="2400" dirty="0"/>
          </a:p>
          <a:p>
            <a:r>
              <a:rPr lang="en-US" sz="2400" dirty="0"/>
              <a:t>Age of the child might affect willingness to support and </a:t>
            </a:r>
            <a:r>
              <a:rPr lang="en-US" sz="2400" dirty="0" smtClean="0"/>
              <a:t>protect </a:t>
            </a:r>
            <a:endParaRPr lang="en-US" sz="2400" dirty="0"/>
          </a:p>
          <a:p>
            <a:r>
              <a:rPr lang="en-US" sz="2400" dirty="0"/>
              <a:t>The child’s gender might affect willingness to support and </a:t>
            </a:r>
            <a:r>
              <a:rPr lang="en-US" sz="2400" dirty="0" smtClean="0"/>
              <a:t>protect </a:t>
            </a:r>
            <a:endParaRPr lang="en-US" sz="2400" dirty="0"/>
          </a:p>
          <a:p>
            <a:r>
              <a:rPr lang="en-US" sz="2400" dirty="0"/>
              <a:t>A small percentage of parents know about the abuse and tolerate </a:t>
            </a:r>
            <a:r>
              <a:rPr lang="en-US" sz="2400" dirty="0" smtClean="0"/>
              <a:t>it</a:t>
            </a:r>
            <a:endParaRPr lang="en-US" sz="2400" dirty="0"/>
          </a:p>
          <a:p>
            <a:endParaRPr lang="en-US" dirty="0"/>
          </a:p>
          <a:p>
            <a:pPr marL="0" indent="0">
              <a:buNone/>
            </a:pPr>
            <a:r>
              <a:rPr lang="en-US" sz="1300" dirty="0"/>
              <a:t>Source: Elliot, Ann N. &amp; Carnes, Connie N. (November 2001). Reactions of </a:t>
            </a:r>
            <a:r>
              <a:rPr lang="en-US" sz="1300" dirty="0" err="1"/>
              <a:t>nonoffending</a:t>
            </a:r>
            <a:r>
              <a:rPr lang="en-US" sz="1300" dirty="0"/>
              <a:t> parents to sexual abuse of their child. Child Maltreatment; 6; 314. Sage Publications. Retrieved from the World Wide Web on May 19, 2008 </a:t>
            </a:r>
          </a:p>
        </p:txBody>
      </p:sp>
      <p:sp>
        <p:nvSpPr>
          <p:cNvPr id="4" name="Slide Number Placeholder 3"/>
          <p:cNvSpPr>
            <a:spLocks noGrp="1"/>
          </p:cNvSpPr>
          <p:nvPr>
            <p:ph type="sldNum" sz="quarter" idx="11"/>
          </p:nvPr>
        </p:nvSpPr>
        <p:spPr/>
        <p:txBody>
          <a:bodyPr/>
          <a:lstStyle/>
          <a:p>
            <a:pPr>
              <a:defRPr/>
            </a:pPr>
            <a:r>
              <a:rPr lang="en-US" dirty="0" smtClean="0"/>
              <a:t>26</a:t>
            </a:r>
            <a:endParaRPr lang="en-US" dirty="0">
              <a:latin typeface="Arial" charset="0"/>
            </a:endParaRPr>
          </a:p>
        </p:txBody>
      </p:sp>
    </p:spTree>
    <p:extLst>
      <p:ext uri="{BB962C8B-B14F-4D97-AF65-F5344CB8AC3E}">
        <p14:creationId xmlns:p14="http://schemas.microsoft.com/office/powerpoint/2010/main" val="21099660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657435"/>
            <a:ext cx="9404723" cy="988807"/>
          </a:xfrm>
        </p:spPr>
        <p:txBody>
          <a:bodyPr/>
          <a:lstStyle/>
          <a:p>
            <a:r>
              <a:rPr lang="en-US" b="1" dirty="0"/>
              <a:t>Engaging Non-Offending Parents </a:t>
            </a:r>
            <a:endParaRPr lang="en-US" dirty="0"/>
          </a:p>
        </p:txBody>
      </p:sp>
      <p:sp>
        <p:nvSpPr>
          <p:cNvPr id="3" name="Content Placeholder 2"/>
          <p:cNvSpPr>
            <a:spLocks noGrp="1"/>
          </p:cNvSpPr>
          <p:nvPr>
            <p:ph idx="1"/>
          </p:nvPr>
        </p:nvSpPr>
        <p:spPr>
          <a:xfrm>
            <a:off x="646112" y="1556808"/>
            <a:ext cx="10875328" cy="5032785"/>
          </a:xfrm>
        </p:spPr>
        <p:txBody>
          <a:bodyPr>
            <a:normAutofit/>
          </a:bodyPr>
          <a:lstStyle/>
          <a:p>
            <a:r>
              <a:rPr lang="en-US" sz="2400" dirty="0" smtClean="0"/>
              <a:t>Accepting </a:t>
            </a:r>
            <a:r>
              <a:rPr lang="en-US" sz="2400" dirty="0"/>
              <a:t>the client, but not any abusive or neglectful behaviors </a:t>
            </a:r>
            <a:endParaRPr lang="en-US" sz="2400" dirty="0" smtClean="0"/>
          </a:p>
          <a:p>
            <a:endParaRPr lang="en-US" sz="2400" dirty="0"/>
          </a:p>
          <a:p>
            <a:r>
              <a:rPr lang="en-US" sz="2400" dirty="0"/>
              <a:t>Remembering that the non-offending parents might be in shock </a:t>
            </a:r>
          </a:p>
          <a:p>
            <a:r>
              <a:rPr lang="en-US" sz="2400" dirty="0"/>
              <a:t>Not placing blame </a:t>
            </a:r>
          </a:p>
          <a:p>
            <a:r>
              <a:rPr lang="en-US" sz="2400" dirty="0"/>
              <a:t>Actively listening and reflecting on what non-offending parents </a:t>
            </a:r>
            <a:r>
              <a:rPr lang="en-US" sz="2400" dirty="0" smtClean="0"/>
              <a:t>say</a:t>
            </a:r>
          </a:p>
          <a:p>
            <a:pPr marL="0" indent="0">
              <a:buNone/>
            </a:pPr>
            <a:r>
              <a:rPr lang="en-US" sz="2400" dirty="0" smtClean="0"/>
              <a:t> </a:t>
            </a:r>
            <a:endParaRPr lang="en-US" sz="2400" dirty="0"/>
          </a:p>
          <a:p>
            <a:r>
              <a:rPr lang="en-US" sz="2400" dirty="0"/>
              <a:t>Allowing non-offending parents to vent feelings </a:t>
            </a:r>
          </a:p>
          <a:p>
            <a:r>
              <a:rPr lang="en-US" sz="2400" dirty="0"/>
              <a:t>Universalizing (normalizing) feelings and beliefs </a:t>
            </a:r>
          </a:p>
          <a:p>
            <a:endParaRPr lang="en-US" sz="2400" dirty="0"/>
          </a:p>
          <a:p>
            <a:pPr marL="0" indent="0">
              <a:buNone/>
            </a:pPr>
            <a:r>
              <a:rPr lang="en-US" sz="1400" dirty="0"/>
              <a:t>Source: U.S. Department of Health and Human Services, Administration on Children, Youth and Families. (1994). Crisis intervention in child abuse and neglect: User manual series (1994). </a:t>
            </a:r>
            <a:r>
              <a:rPr lang="en-US" sz="1400" dirty="0" smtClean="0"/>
              <a:t>										</a:t>
            </a:r>
            <a:endParaRPr lang="en-US" sz="1400" dirty="0"/>
          </a:p>
        </p:txBody>
      </p:sp>
      <p:sp>
        <p:nvSpPr>
          <p:cNvPr id="4" name="Slide Number Placeholder 3"/>
          <p:cNvSpPr>
            <a:spLocks noGrp="1"/>
          </p:cNvSpPr>
          <p:nvPr>
            <p:ph type="sldNum" sz="quarter" idx="11"/>
          </p:nvPr>
        </p:nvSpPr>
        <p:spPr/>
        <p:txBody>
          <a:bodyPr/>
          <a:lstStyle/>
          <a:p>
            <a:pPr>
              <a:defRPr/>
            </a:pPr>
            <a:r>
              <a:rPr lang="en-US" dirty="0" smtClean="0">
                <a:latin typeface="+mj-lt"/>
              </a:rPr>
              <a:t>27</a:t>
            </a:r>
            <a:endParaRPr lang="en-US" dirty="0">
              <a:latin typeface="+mj-lt"/>
            </a:endParaRPr>
          </a:p>
        </p:txBody>
      </p:sp>
    </p:spTree>
    <p:extLst>
      <p:ext uri="{BB962C8B-B14F-4D97-AF65-F5344CB8AC3E}">
        <p14:creationId xmlns:p14="http://schemas.microsoft.com/office/powerpoint/2010/main" val="4976613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464" y="800013"/>
            <a:ext cx="9404723" cy="988807"/>
          </a:xfrm>
        </p:spPr>
        <p:txBody>
          <a:bodyPr/>
          <a:lstStyle/>
          <a:p>
            <a:r>
              <a:rPr lang="en-US" b="1" dirty="0"/>
              <a:t>Engaging Non-Offending </a:t>
            </a:r>
            <a:r>
              <a:rPr lang="en-US" b="1" dirty="0" smtClean="0"/>
              <a:t>Parents (continued) </a:t>
            </a:r>
            <a:endParaRPr lang="en-US" dirty="0"/>
          </a:p>
        </p:txBody>
      </p:sp>
      <p:sp>
        <p:nvSpPr>
          <p:cNvPr id="3" name="Content Placeholder 2"/>
          <p:cNvSpPr>
            <a:spLocks noGrp="1"/>
          </p:cNvSpPr>
          <p:nvPr>
            <p:ph idx="1"/>
          </p:nvPr>
        </p:nvSpPr>
        <p:spPr>
          <a:xfrm>
            <a:off x="646112" y="1825215"/>
            <a:ext cx="10875328" cy="5032785"/>
          </a:xfrm>
        </p:spPr>
        <p:txBody>
          <a:bodyPr>
            <a:normAutofit/>
          </a:bodyPr>
          <a:lstStyle/>
          <a:p>
            <a:r>
              <a:rPr lang="en-US" sz="2400" dirty="0" smtClean="0"/>
              <a:t>Using </a:t>
            </a:r>
            <a:r>
              <a:rPr lang="en-US" sz="2400" dirty="0"/>
              <a:t>firm, but kind, confrontation </a:t>
            </a:r>
          </a:p>
          <a:p>
            <a:r>
              <a:rPr lang="en-US" sz="2400" dirty="0"/>
              <a:t>Summarizing client feelings after extended listening </a:t>
            </a:r>
          </a:p>
          <a:p>
            <a:r>
              <a:rPr lang="en-US" sz="2400" dirty="0" err="1"/>
              <a:t>Partializing</a:t>
            </a:r>
            <a:r>
              <a:rPr lang="en-US" sz="2400" dirty="0"/>
              <a:t> (breaking into several smaller issues) concerns </a:t>
            </a:r>
          </a:p>
          <a:p>
            <a:r>
              <a:rPr lang="en-US" sz="2400" dirty="0"/>
              <a:t>Educating or informing about forthcoming events, community resources </a:t>
            </a:r>
          </a:p>
          <a:p>
            <a:r>
              <a:rPr lang="en-US" sz="2400" dirty="0"/>
              <a:t>Setting boundaries and limits on behaviors and contracting on acceptable alternatives </a:t>
            </a:r>
          </a:p>
          <a:p>
            <a:r>
              <a:rPr lang="en-US" sz="2400" dirty="0"/>
              <a:t>Reframing client statements or behaviors to find the positive aspects </a:t>
            </a:r>
          </a:p>
          <a:p>
            <a:endParaRPr lang="en-US" dirty="0"/>
          </a:p>
          <a:p>
            <a:pPr marL="0" indent="0">
              <a:buNone/>
            </a:pPr>
            <a:r>
              <a:rPr lang="en-US" sz="1400" dirty="0"/>
              <a:t>Source: U.S. Department of Health and Human Services, Administration on Children, Youth and Families. (1994). Crisis intervention in child abuse and neglect: User manual series (1994). </a:t>
            </a:r>
            <a:r>
              <a:rPr lang="en-US" sz="1400" dirty="0" smtClean="0"/>
              <a:t>										</a:t>
            </a:r>
            <a:endParaRPr lang="en-US" sz="1400" dirty="0"/>
          </a:p>
        </p:txBody>
      </p:sp>
      <p:sp>
        <p:nvSpPr>
          <p:cNvPr id="4" name="Slide Number Placeholder 3"/>
          <p:cNvSpPr>
            <a:spLocks noGrp="1"/>
          </p:cNvSpPr>
          <p:nvPr>
            <p:ph type="sldNum" sz="quarter" idx="11"/>
          </p:nvPr>
        </p:nvSpPr>
        <p:spPr/>
        <p:txBody>
          <a:bodyPr/>
          <a:lstStyle/>
          <a:p>
            <a:pPr>
              <a:defRPr/>
            </a:pPr>
            <a:r>
              <a:rPr lang="en-US" dirty="0" smtClean="0">
                <a:latin typeface="+mj-lt"/>
              </a:rPr>
              <a:t>28</a:t>
            </a:r>
            <a:endParaRPr lang="en-US" dirty="0">
              <a:latin typeface="+mj-lt"/>
            </a:endParaRPr>
          </a:p>
        </p:txBody>
      </p:sp>
    </p:spTree>
    <p:extLst>
      <p:ext uri="{BB962C8B-B14F-4D97-AF65-F5344CB8AC3E}">
        <p14:creationId xmlns:p14="http://schemas.microsoft.com/office/powerpoint/2010/main" val="10516979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algn="ctr"/>
            <a:r>
              <a:rPr lang="en-US" dirty="0" smtClean="0"/>
              <a:t>Family Dynamics Consideration </a:t>
            </a:r>
            <a:endParaRPr lang="en-US" dirty="0"/>
          </a:p>
        </p:txBody>
      </p:sp>
      <p:sp>
        <p:nvSpPr>
          <p:cNvPr id="4" name="Text Placeholder 3"/>
          <p:cNvSpPr>
            <a:spLocks noGrp="1"/>
          </p:cNvSpPr>
          <p:nvPr>
            <p:ph type="body" sz="half" idx="4294967295"/>
          </p:nvPr>
        </p:nvSpPr>
        <p:spPr>
          <a:xfrm>
            <a:off x="0" y="1606550"/>
            <a:ext cx="3127375" cy="5116513"/>
          </a:xfrm>
        </p:spPr>
        <p:txBody>
          <a:bodyPr>
            <a:normAutofit/>
          </a:bodyPr>
          <a:lstStyle/>
          <a:p>
            <a:pPr marL="0" indent="0">
              <a:buNone/>
            </a:pPr>
            <a:r>
              <a:rPr lang="en-US" dirty="0" smtClean="0"/>
              <a:t> </a:t>
            </a:r>
            <a:endParaRPr lang="en-US" dirty="0"/>
          </a:p>
          <a:p>
            <a:r>
              <a:rPr lang="en-US" sz="2000" dirty="0"/>
              <a:t>How is the family organized? Is there a hierarchy? If so, what does it look like? </a:t>
            </a:r>
            <a:endParaRPr lang="en-US" sz="2000" dirty="0" smtClean="0"/>
          </a:p>
          <a:p>
            <a:endParaRPr lang="en-US" sz="2000" dirty="0"/>
          </a:p>
          <a:p>
            <a:r>
              <a:rPr lang="en-US" sz="2000" dirty="0"/>
              <a:t>How does the family communicate with one another? </a:t>
            </a:r>
          </a:p>
        </p:txBody>
      </p:sp>
      <p:sp>
        <p:nvSpPr>
          <p:cNvPr id="6" name="Text Placeholder 5"/>
          <p:cNvSpPr>
            <a:spLocks noGrp="1"/>
          </p:cNvSpPr>
          <p:nvPr>
            <p:ph type="body" sz="half" idx="4294967295"/>
          </p:nvPr>
        </p:nvSpPr>
        <p:spPr>
          <a:xfrm>
            <a:off x="9101328" y="1553808"/>
            <a:ext cx="3065462" cy="4803775"/>
          </a:xfrm>
        </p:spPr>
        <p:txBody>
          <a:bodyPr>
            <a:normAutofit/>
          </a:bodyPr>
          <a:lstStyle/>
          <a:p>
            <a:endParaRPr lang="en-US" sz="2000" dirty="0" smtClean="0"/>
          </a:p>
          <a:p>
            <a:r>
              <a:rPr lang="en-US" sz="2000" dirty="0" smtClean="0"/>
              <a:t>What </a:t>
            </a:r>
            <a:r>
              <a:rPr lang="en-US" sz="2000" dirty="0"/>
              <a:t>rules might be enforced in the family and by whom? </a:t>
            </a:r>
            <a:endParaRPr lang="en-US" sz="2000" dirty="0" smtClean="0"/>
          </a:p>
          <a:p>
            <a:endParaRPr lang="en-US" sz="2000" dirty="0"/>
          </a:p>
          <a:p>
            <a:endParaRPr lang="en-US" sz="2000" dirty="0" smtClean="0"/>
          </a:p>
          <a:p>
            <a:r>
              <a:rPr lang="en-US" sz="2000" dirty="0" smtClean="0"/>
              <a:t>What </a:t>
            </a:r>
            <a:r>
              <a:rPr lang="en-US" sz="2000" dirty="0"/>
              <a:t>kinds of boundaries exist in the family? </a:t>
            </a:r>
          </a:p>
          <a:p>
            <a:endParaRPr lang="en-US" sz="2000" dirty="0"/>
          </a:p>
        </p:txBody>
      </p:sp>
      <p:sp>
        <p:nvSpPr>
          <p:cNvPr id="8" name="Text Placeholder 7"/>
          <p:cNvSpPr>
            <a:spLocks noGrp="1"/>
          </p:cNvSpPr>
          <p:nvPr>
            <p:ph type="body" sz="half" idx="4294967295"/>
          </p:nvPr>
        </p:nvSpPr>
        <p:spPr>
          <a:xfrm>
            <a:off x="4484518" y="1940518"/>
            <a:ext cx="3074987" cy="5040312"/>
          </a:xfrm>
        </p:spPr>
        <p:txBody>
          <a:bodyPr/>
          <a:lstStyle/>
          <a:p>
            <a:r>
              <a:rPr lang="en-US" sz="2000" dirty="0"/>
              <a:t>What kind of support is present for family members who are having problems? </a:t>
            </a:r>
            <a:endParaRPr lang="en-US" sz="2000" dirty="0" smtClean="0"/>
          </a:p>
          <a:p>
            <a:pPr marL="0" indent="0">
              <a:buNone/>
            </a:pPr>
            <a:endParaRPr lang="en-US" sz="2000" dirty="0"/>
          </a:p>
          <a:p>
            <a:r>
              <a:rPr lang="en-US" sz="2000" dirty="0"/>
              <a:t>How does the family appear to “outsiders?” </a:t>
            </a:r>
          </a:p>
          <a:p>
            <a:endParaRPr lang="en-US" dirty="0"/>
          </a:p>
          <a:p>
            <a:pPr marL="0" indent="0">
              <a:buNone/>
            </a:pP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6873" y="4507889"/>
            <a:ext cx="2764463" cy="1760599"/>
          </a:xfrm>
          <a:prstGeom prst="rect">
            <a:avLst/>
          </a:prstGeom>
        </p:spPr>
      </p:pic>
      <p:sp>
        <p:nvSpPr>
          <p:cNvPr id="2" name="Slide Number Placeholder 1"/>
          <p:cNvSpPr>
            <a:spLocks noGrp="1"/>
          </p:cNvSpPr>
          <p:nvPr>
            <p:ph type="sldNum" sz="quarter" idx="11"/>
          </p:nvPr>
        </p:nvSpPr>
        <p:spPr/>
        <p:txBody>
          <a:bodyPr/>
          <a:lstStyle/>
          <a:p>
            <a:pPr>
              <a:defRPr/>
            </a:pPr>
            <a:r>
              <a:rPr lang="en-US" dirty="0" smtClean="0"/>
              <a:t>29</a:t>
            </a:r>
          </a:p>
        </p:txBody>
      </p:sp>
    </p:spTree>
    <p:extLst>
      <p:ext uri="{BB962C8B-B14F-4D97-AF65-F5344CB8AC3E}">
        <p14:creationId xmlns:p14="http://schemas.microsoft.com/office/powerpoint/2010/main" val="24888670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idx="1"/>
          </p:nvPr>
        </p:nvSpPr>
        <p:spPr/>
        <p:txBody>
          <a:bodyPr>
            <a:normAutofit/>
          </a:bodyPr>
          <a:lstStyle/>
          <a:p>
            <a:r>
              <a:rPr lang="en-US" sz="3200" dirty="0" smtClean="0"/>
              <a:t>Name</a:t>
            </a:r>
          </a:p>
          <a:p>
            <a:r>
              <a:rPr lang="en-US" sz="3200" dirty="0" smtClean="0"/>
              <a:t>Agency</a:t>
            </a:r>
          </a:p>
          <a:p>
            <a:r>
              <a:rPr lang="en-US" sz="3200" dirty="0" smtClean="0"/>
              <a:t>Length of Employment </a:t>
            </a:r>
          </a:p>
          <a:p>
            <a:pPr marL="0" indent="0">
              <a:buNone/>
            </a:pPr>
            <a:r>
              <a:rPr lang="en-US" sz="3200" dirty="0"/>
              <a:t>	</a:t>
            </a:r>
            <a:r>
              <a:rPr lang="en-US" sz="3200" dirty="0" smtClean="0"/>
              <a:t>	w/Agency</a:t>
            </a:r>
          </a:p>
          <a:p>
            <a:r>
              <a:rPr lang="en-US" sz="3200" dirty="0" smtClean="0"/>
              <a:t>Employment Duties</a:t>
            </a:r>
          </a:p>
          <a:p>
            <a:r>
              <a:rPr lang="en-US" sz="3200" dirty="0" smtClean="0"/>
              <a:t>WIIFM</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8770" y="3440041"/>
            <a:ext cx="2743200" cy="2322534"/>
          </a:xfrm>
          <a:prstGeom prst="rect">
            <a:avLst/>
          </a:prstGeom>
        </p:spPr>
      </p:pic>
      <p:sp>
        <p:nvSpPr>
          <p:cNvPr id="5" name="Slide Number Placeholder 4"/>
          <p:cNvSpPr>
            <a:spLocks noGrp="1"/>
          </p:cNvSpPr>
          <p:nvPr>
            <p:ph type="sldNum" sz="quarter" idx="11"/>
          </p:nvPr>
        </p:nvSpPr>
        <p:spPr/>
        <p:txBody>
          <a:bodyPr/>
          <a:lstStyle/>
          <a:p>
            <a:pPr>
              <a:defRPr/>
            </a:pPr>
            <a:r>
              <a:rPr lang="en-US" dirty="0"/>
              <a:t>3</a:t>
            </a:r>
            <a:endParaRPr lang="en-US" dirty="0">
              <a:latin typeface="Arial" charset="0"/>
            </a:endParaRPr>
          </a:p>
        </p:txBody>
      </p:sp>
    </p:spTree>
    <p:extLst>
      <p:ext uri="{BB962C8B-B14F-4D97-AF65-F5344CB8AC3E}">
        <p14:creationId xmlns:p14="http://schemas.microsoft.com/office/powerpoint/2010/main" val="26947143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248" y="1312192"/>
            <a:ext cx="10972800" cy="470648"/>
          </a:xfrm>
        </p:spPr>
        <p:txBody>
          <a:bodyPr/>
          <a:lstStyle/>
          <a:p>
            <a:r>
              <a:rPr lang="en-US" b="1" dirty="0"/>
              <a:t>Investigation Goals </a:t>
            </a:r>
            <a:r>
              <a:rPr lang="en-US" dirty="0"/>
              <a:t/>
            </a:r>
            <a:br>
              <a:rPr lang="en-US" dirty="0"/>
            </a:br>
            <a:endParaRPr lang="en-US" dirty="0"/>
          </a:p>
        </p:txBody>
      </p:sp>
      <p:sp>
        <p:nvSpPr>
          <p:cNvPr id="4" name="Content Placeholder 3"/>
          <p:cNvSpPr>
            <a:spLocks noGrp="1"/>
          </p:cNvSpPr>
          <p:nvPr>
            <p:ph sz="half" idx="2"/>
          </p:nvPr>
        </p:nvSpPr>
        <p:spPr>
          <a:xfrm>
            <a:off x="771660" y="1872672"/>
            <a:ext cx="10856231" cy="3750205"/>
          </a:xfrm>
        </p:spPr>
        <p:txBody>
          <a:bodyPr>
            <a:normAutofit/>
          </a:bodyPr>
          <a:lstStyle/>
          <a:p>
            <a:r>
              <a:rPr lang="en-US" sz="2400" dirty="0" smtClean="0"/>
              <a:t>When </a:t>
            </a:r>
            <a:r>
              <a:rPr lang="en-US" sz="2400" dirty="0"/>
              <a:t>investigating allegations of child sexual abuse, </a:t>
            </a:r>
            <a:r>
              <a:rPr lang="en-US" sz="2400" dirty="0" smtClean="0"/>
              <a:t>child </a:t>
            </a:r>
            <a:r>
              <a:rPr lang="en-US" sz="2400" dirty="0"/>
              <a:t>w</a:t>
            </a:r>
            <a:r>
              <a:rPr lang="en-US" sz="2400" dirty="0" smtClean="0"/>
              <a:t>elfare </a:t>
            </a:r>
            <a:r>
              <a:rPr lang="en-US" sz="2400" dirty="0"/>
              <a:t>p</a:t>
            </a:r>
            <a:r>
              <a:rPr lang="en-US" sz="2400" dirty="0" smtClean="0"/>
              <a:t>rofessionals </a:t>
            </a:r>
            <a:r>
              <a:rPr lang="en-US" sz="2400" dirty="0"/>
              <a:t>must determine whether: </a:t>
            </a:r>
          </a:p>
          <a:p>
            <a:pPr lvl="1"/>
            <a:r>
              <a:rPr lang="en-US" sz="2200" dirty="0" smtClean="0"/>
              <a:t>The </a:t>
            </a:r>
            <a:r>
              <a:rPr lang="en-US" sz="2200" dirty="0"/>
              <a:t>child’s safety can be </a:t>
            </a:r>
            <a:r>
              <a:rPr lang="en-US" sz="2200" dirty="0" smtClean="0"/>
              <a:t>assured</a:t>
            </a:r>
          </a:p>
          <a:p>
            <a:pPr lvl="1"/>
            <a:r>
              <a:rPr lang="en-US" sz="2200" dirty="0" smtClean="0"/>
              <a:t>The </a:t>
            </a:r>
            <a:r>
              <a:rPr lang="en-US" sz="2200" dirty="0"/>
              <a:t>child was sexually abused, per the Child Protective Services </a:t>
            </a:r>
            <a:r>
              <a:rPr lang="en-US" sz="2200" dirty="0" smtClean="0"/>
              <a:t>Law</a:t>
            </a:r>
          </a:p>
          <a:p>
            <a:pPr lvl="1"/>
            <a:r>
              <a:rPr lang="en-US" sz="2200" dirty="0" smtClean="0"/>
              <a:t>The </a:t>
            </a:r>
            <a:r>
              <a:rPr lang="en-US" sz="2200" dirty="0"/>
              <a:t>abuse might occur again in the future, and/or what services might need provided to prevent the abuse from occurring once again. </a:t>
            </a:r>
          </a:p>
          <a:p>
            <a:pPr lvl="1"/>
            <a:endParaRPr lang="en-US" sz="2200" dirty="0"/>
          </a:p>
        </p:txBody>
      </p:sp>
      <p:sp>
        <p:nvSpPr>
          <p:cNvPr id="3" name="Slide Number Placeholder 2"/>
          <p:cNvSpPr>
            <a:spLocks noGrp="1"/>
          </p:cNvSpPr>
          <p:nvPr>
            <p:ph type="sldNum" sz="quarter" idx="11"/>
          </p:nvPr>
        </p:nvSpPr>
        <p:spPr/>
        <p:txBody>
          <a:bodyPr/>
          <a:lstStyle/>
          <a:p>
            <a:pPr>
              <a:defRPr/>
            </a:pPr>
            <a:r>
              <a:rPr lang="en-US" dirty="0" smtClean="0"/>
              <a:t>30</a:t>
            </a:r>
            <a:endParaRPr lang="en-US" sz="1400" dirty="0">
              <a:latin typeface="Arial" charset="0"/>
            </a:endParaRPr>
          </a:p>
        </p:txBody>
      </p:sp>
      <p:pic>
        <p:nvPicPr>
          <p:cNvPr id="4098" name="Picture 2" descr="C:\Users\eneail\AppData\Local\Microsoft\Windows\Temporary Internet Files\Content.IE5\GIUWGQUG\MC900281740[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4225" y="4380932"/>
            <a:ext cx="2370623" cy="1593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6647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F6CEB9F7-E20C-4A9F-A27B-04456B6CAFA0}" type="slidenum">
              <a:rPr lang="en-US" smtClean="0"/>
              <a:pPr>
                <a:defRPr/>
              </a:pPr>
              <a:t>31</a:t>
            </a:fld>
            <a:endParaRPr lang="en-US" sz="1400">
              <a:latin typeface="Arial" charset="0"/>
            </a:endParaRPr>
          </a:p>
        </p:txBody>
      </p:sp>
      <p:sp>
        <p:nvSpPr>
          <p:cNvPr id="4" name="TextBox 3"/>
          <p:cNvSpPr txBox="1"/>
          <p:nvPr/>
        </p:nvSpPr>
        <p:spPr>
          <a:xfrm>
            <a:off x="264692" y="1227222"/>
            <a:ext cx="11574379" cy="5047536"/>
          </a:xfrm>
          <a:prstGeom prst="rect">
            <a:avLst/>
          </a:prstGeom>
          <a:noFill/>
        </p:spPr>
        <p:txBody>
          <a:bodyPr wrap="square" rtlCol="0">
            <a:spAutoFit/>
          </a:bodyPr>
          <a:lstStyle/>
          <a:p>
            <a:pPr marL="457200" indent="-457200">
              <a:buFont typeface="+mj-lt"/>
              <a:buAutoNum type="alphaLcParenR"/>
            </a:pPr>
            <a:r>
              <a:rPr lang="en-US" sz="2300" b="1" dirty="0" smtClean="0">
                <a:latin typeface="Arial" panose="020B0604020202020204" pitchFamily="34" charset="0"/>
                <a:cs typeface="Arial" panose="020B0604020202020204" pitchFamily="34" charset="0"/>
              </a:rPr>
              <a:t> Response to direct reports </a:t>
            </a:r>
            <a:r>
              <a:rPr lang="en-US" sz="2300" dirty="0" smtClean="0">
                <a:latin typeface="Arial" panose="020B0604020202020204" pitchFamily="34" charset="0"/>
                <a:cs typeface="Arial" panose="020B0604020202020204" pitchFamily="34" charset="0"/>
              </a:rPr>
              <a:t>– Upon receipt of a report of suspe</a:t>
            </a:r>
            <a:r>
              <a:rPr lang="en-US" sz="2300" b="1" dirty="0" smtClean="0">
                <a:latin typeface="Arial" panose="020B0604020202020204" pitchFamily="34" charset="0"/>
                <a:cs typeface="Arial" panose="020B0604020202020204" pitchFamily="34" charset="0"/>
              </a:rPr>
              <a:t>c</a:t>
            </a:r>
            <a:r>
              <a:rPr lang="en-US" sz="2300" dirty="0" smtClean="0">
                <a:latin typeface="Arial" panose="020B0604020202020204" pitchFamily="34" charset="0"/>
                <a:cs typeface="Arial" panose="020B0604020202020204" pitchFamily="34" charset="0"/>
              </a:rPr>
              <a:t>ted child abuse by a perpetrator from an individual, the county agency shall ensure the safety of the child and any other child in the child’s home and immediately contact the department.</a:t>
            </a:r>
          </a:p>
          <a:p>
            <a:endParaRPr lang="en-US" sz="2300" dirty="0">
              <a:latin typeface="Arial" panose="020B0604020202020204" pitchFamily="34" charset="0"/>
              <a:cs typeface="Arial" panose="020B0604020202020204" pitchFamily="34" charset="0"/>
            </a:endParaRPr>
          </a:p>
          <a:p>
            <a:pPr marL="457200" indent="-457200">
              <a:buFont typeface="+mj-lt"/>
              <a:buAutoNum type="alphaLcParenR" startAt="2"/>
            </a:pPr>
            <a:r>
              <a:rPr lang="en-US" sz="2300" b="1" dirty="0" smtClean="0">
                <a:latin typeface="Arial" panose="020B0604020202020204" pitchFamily="34" charset="0"/>
                <a:cs typeface="Arial" panose="020B0604020202020204" pitchFamily="34" charset="0"/>
              </a:rPr>
              <a:t>Response to reports referred to county agency by department </a:t>
            </a:r>
            <a:r>
              <a:rPr lang="en-US" sz="2300" dirty="0" smtClean="0">
                <a:latin typeface="Arial" panose="020B0604020202020204" pitchFamily="34" charset="0"/>
                <a:cs typeface="Arial" panose="020B0604020202020204" pitchFamily="34" charset="0"/>
              </a:rPr>
              <a:t>– Upon receipt of a report of suspected child abuse from the department, the county agency will immediately commence an investigation and see the child within the following time frames:</a:t>
            </a:r>
          </a:p>
          <a:p>
            <a:pPr marL="914400" lvl="1" indent="-457200">
              <a:buFont typeface="+mj-lt"/>
              <a:buAutoNum type="arabicParenR"/>
            </a:pPr>
            <a:r>
              <a:rPr lang="en-US" sz="2300" dirty="0" smtClean="0">
                <a:latin typeface="Arial" panose="020B0604020202020204" pitchFamily="34" charset="0"/>
                <a:cs typeface="Arial" panose="020B0604020202020204" pitchFamily="34" charset="0"/>
              </a:rPr>
              <a:t>Immediately , if:</a:t>
            </a:r>
          </a:p>
          <a:p>
            <a:pPr marL="1428750" lvl="2" indent="-514350">
              <a:buFont typeface="+mj-lt"/>
              <a:buAutoNum type="romanLcPeriod"/>
            </a:pPr>
            <a:r>
              <a:rPr lang="en-US" sz="2300" dirty="0" smtClean="0">
                <a:latin typeface="Arial" panose="020B0604020202020204" pitchFamily="34" charset="0"/>
                <a:cs typeface="Arial" panose="020B0604020202020204" pitchFamily="34" charset="0"/>
              </a:rPr>
              <a:t>emergency protective custody is required, has been or will be taken</a:t>
            </a:r>
          </a:p>
          <a:p>
            <a:pPr marL="1371600" lvl="2" indent="-457200">
              <a:buFont typeface="+mj-lt"/>
              <a:buAutoNum type="romanLcPeriod"/>
            </a:pPr>
            <a:r>
              <a:rPr lang="en-US" sz="2300" dirty="0" smtClean="0">
                <a:latin typeface="Arial" panose="020B0604020202020204" pitchFamily="34" charset="0"/>
                <a:cs typeface="Arial" panose="020B0604020202020204" pitchFamily="34" charset="0"/>
              </a:rPr>
              <a:t>it cannot be determined from the report whether emergency protective custody is needed</a:t>
            </a:r>
          </a:p>
          <a:p>
            <a:pPr marL="914400" lvl="1" indent="-457200">
              <a:buFont typeface="+mj-lt"/>
              <a:buAutoNum type="arabicParenR"/>
            </a:pPr>
            <a:r>
              <a:rPr lang="en-US" sz="2300" dirty="0" smtClean="0">
                <a:latin typeface="Arial" panose="020B0604020202020204" pitchFamily="34" charset="0"/>
                <a:cs typeface="Arial" panose="020B0604020202020204" pitchFamily="34" charset="0"/>
              </a:rPr>
              <a:t>Within 24 hours of receipt of the report in all other cases.</a:t>
            </a:r>
            <a:endParaRPr lang="en-US" sz="2300" dirty="0">
              <a:latin typeface="Arial" panose="020B0604020202020204" pitchFamily="34" charset="0"/>
              <a:cs typeface="Arial" panose="020B0604020202020204" pitchFamily="34" charset="0"/>
            </a:endParaRPr>
          </a:p>
        </p:txBody>
      </p:sp>
      <p:sp>
        <p:nvSpPr>
          <p:cNvPr id="9" name="Title 1"/>
          <p:cNvSpPr>
            <a:spLocks noGrp="1"/>
          </p:cNvSpPr>
          <p:nvPr>
            <p:ph type="title"/>
          </p:nvPr>
        </p:nvSpPr>
        <p:spPr>
          <a:xfrm>
            <a:off x="627063" y="793750"/>
            <a:ext cx="10972800" cy="603250"/>
          </a:xfrm>
        </p:spPr>
        <p:txBody>
          <a:bodyPr/>
          <a:lstStyle/>
          <a:p>
            <a:r>
              <a:rPr lang="en-US" dirty="0" smtClean="0"/>
              <a:t>Amended CPSL: Investigation of Reports</a:t>
            </a:r>
            <a:endParaRPr lang="en-US" dirty="0"/>
          </a:p>
        </p:txBody>
      </p:sp>
    </p:spTree>
    <p:extLst>
      <p:ext uri="{BB962C8B-B14F-4D97-AF65-F5344CB8AC3E}">
        <p14:creationId xmlns:p14="http://schemas.microsoft.com/office/powerpoint/2010/main" val="14697349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F6CEB9F7-E20C-4A9F-A27B-04456B6CAFA0}" type="slidenum">
              <a:rPr lang="en-US" smtClean="0"/>
              <a:pPr>
                <a:defRPr/>
              </a:pPr>
              <a:t>32</a:t>
            </a:fld>
            <a:endParaRPr lang="en-US" sz="1400">
              <a:latin typeface="Arial" charset="0"/>
            </a:endParaRPr>
          </a:p>
        </p:txBody>
      </p:sp>
      <p:sp>
        <p:nvSpPr>
          <p:cNvPr id="4" name="TextBox 3"/>
          <p:cNvSpPr txBox="1"/>
          <p:nvPr/>
        </p:nvSpPr>
        <p:spPr>
          <a:xfrm>
            <a:off x="264691" y="1684421"/>
            <a:ext cx="11574379" cy="3785652"/>
          </a:xfrm>
          <a:prstGeom prst="rect">
            <a:avLst/>
          </a:prstGeom>
          <a:noFill/>
        </p:spPr>
        <p:txBody>
          <a:bodyPr wrap="square" rtlCol="0">
            <a:spAutoFit/>
          </a:bodyPr>
          <a:lstStyle/>
          <a:p>
            <a:pPr marL="457200" indent="-457200">
              <a:buFont typeface="+mj-lt"/>
              <a:buAutoNum type="alphaLcParenR" startAt="3"/>
            </a:pPr>
            <a:r>
              <a:rPr lang="en-US" sz="2400" b="1" dirty="0" smtClean="0">
                <a:latin typeface="Arial" panose="020B0604020202020204" pitchFamily="34" charset="0"/>
                <a:cs typeface="Arial" panose="020B0604020202020204" pitchFamily="34" charset="0"/>
              </a:rPr>
              <a:t>Investigation</a:t>
            </a:r>
            <a:r>
              <a:rPr lang="en-US" sz="2400" dirty="0" smtClean="0">
                <a:latin typeface="Arial" panose="020B0604020202020204" pitchFamily="34" charset="0"/>
                <a:cs typeface="Arial" panose="020B0604020202020204" pitchFamily="34" charset="0"/>
              </a:rPr>
              <a:t> – An investigation will include the following</a:t>
            </a:r>
          </a:p>
          <a:p>
            <a:pPr marL="914400" lvl="1" indent="-457200">
              <a:buFont typeface="+mj-lt"/>
              <a:buAutoNum type="arabicParenR"/>
            </a:pPr>
            <a:r>
              <a:rPr lang="en-US" sz="2400" dirty="0" smtClean="0">
                <a:latin typeface="Arial" panose="020B0604020202020204" pitchFamily="34" charset="0"/>
                <a:cs typeface="Arial" panose="020B0604020202020204" pitchFamily="34" charset="0"/>
              </a:rPr>
              <a:t>A determination of the safety of or risk of harm to the child or any other child if each child continues to remain in the existing home environment</a:t>
            </a:r>
          </a:p>
          <a:p>
            <a:pPr marL="914400" lvl="1" indent="-457200">
              <a:buFont typeface="+mj-lt"/>
              <a:buAutoNum type="arabicParenR"/>
            </a:pPr>
            <a:r>
              <a:rPr lang="en-US" sz="2400" dirty="0" smtClean="0">
                <a:latin typeface="Arial" panose="020B0604020202020204" pitchFamily="34" charset="0"/>
                <a:cs typeface="Arial" panose="020B0604020202020204" pitchFamily="34" charset="0"/>
              </a:rPr>
              <a:t>A determination of the nature, extent and cause of any condition listed in the report</a:t>
            </a:r>
          </a:p>
          <a:p>
            <a:pPr marL="914400" lvl="1" indent="-457200">
              <a:buFont typeface="+mj-lt"/>
              <a:buAutoNum type="arabicParenR"/>
            </a:pPr>
            <a:r>
              <a:rPr lang="en-US" sz="2400" dirty="0" smtClean="0">
                <a:latin typeface="Arial" panose="020B0604020202020204" pitchFamily="34" charset="0"/>
                <a:cs typeface="Arial" panose="020B0604020202020204" pitchFamily="34" charset="0"/>
              </a:rPr>
              <a:t>Any action necessary to provide for the safety of the child or any other child in the child’s household</a:t>
            </a:r>
          </a:p>
          <a:p>
            <a:pPr marL="914400" lvl="1" indent="-457200">
              <a:buFont typeface="+mj-lt"/>
              <a:buAutoNum type="arabicParenR"/>
            </a:pPr>
            <a:r>
              <a:rPr lang="en-US" sz="2400" dirty="0" smtClean="0">
                <a:latin typeface="Arial" panose="020B0604020202020204" pitchFamily="34" charset="0"/>
                <a:cs typeface="Arial" panose="020B0604020202020204" pitchFamily="34" charset="0"/>
              </a:rPr>
              <a:t>The taking of photographic identification of the child or any other child in the child’s household , which will be maintained in the case file</a:t>
            </a:r>
          </a:p>
          <a:p>
            <a:pPr marL="914400" lvl="1" indent="-457200">
              <a:buFont typeface="+mj-lt"/>
              <a:buAutoNum type="arabicParenR"/>
            </a:pPr>
            <a:r>
              <a:rPr lang="en-US" sz="2400" dirty="0" smtClean="0">
                <a:latin typeface="Arial" panose="020B0604020202020204" pitchFamily="34" charset="0"/>
                <a:cs typeface="Arial" panose="020B0604020202020204" pitchFamily="34" charset="0"/>
              </a:rPr>
              <a:t>Communication with the departmen</a:t>
            </a:r>
            <a:r>
              <a:rPr lang="en-US" sz="2400" dirty="0">
                <a:latin typeface="Arial" panose="020B0604020202020204" pitchFamily="34" charset="0"/>
                <a:cs typeface="Arial" panose="020B0604020202020204" pitchFamily="34" charset="0"/>
              </a:rPr>
              <a:t>t</a:t>
            </a:r>
          </a:p>
        </p:txBody>
      </p:sp>
      <p:sp>
        <p:nvSpPr>
          <p:cNvPr id="6" name="Title 1"/>
          <p:cNvSpPr txBox="1">
            <a:spLocks/>
          </p:cNvSpPr>
          <p:nvPr/>
        </p:nvSpPr>
        <p:spPr bwMode="auto">
          <a:xfrm>
            <a:off x="779928" y="945776"/>
            <a:ext cx="10972800" cy="6035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700" b="1">
                <a:solidFill>
                  <a:srgbClr val="948151"/>
                </a:solidFill>
                <a:latin typeface="+mj-lt"/>
                <a:ea typeface="+mj-ea"/>
                <a:cs typeface="+mj-cs"/>
              </a:defRPr>
            </a:lvl1pPr>
            <a:lvl2pPr algn="l" rtl="0" eaLnBrk="1" fontAlgn="base" hangingPunct="1">
              <a:spcBef>
                <a:spcPct val="0"/>
              </a:spcBef>
              <a:spcAft>
                <a:spcPct val="0"/>
              </a:spcAft>
              <a:defRPr sz="3000" b="1">
                <a:solidFill>
                  <a:srgbClr val="948151"/>
                </a:solidFill>
                <a:latin typeface="Georgia" pitchFamily="16" charset="0"/>
                <a:ea typeface="Osaka" pitchFamily="16" charset="-128"/>
              </a:defRPr>
            </a:lvl2pPr>
            <a:lvl3pPr algn="l" rtl="0" eaLnBrk="1" fontAlgn="base" hangingPunct="1">
              <a:spcBef>
                <a:spcPct val="0"/>
              </a:spcBef>
              <a:spcAft>
                <a:spcPct val="0"/>
              </a:spcAft>
              <a:defRPr sz="3000" b="1">
                <a:solidFill>
                  <a:srgbClr val="948151"/>
                </a:solidFill>
                <a:latin typeface="Georgia" pitchFamily="16" charset="0"/>
                <a:ea typeface="Osaka" pitchFamily="16" charset="-128"/>
              </a:defRPr>
            </a:lvl3pPr>
            <a:lvl4pPr algn="l" rtl="0" eaLnBrk="1" fontAlgn="base" hangingPunct="1">
              <a:spcBef>
                <a:spcPct val="0"/>
              </a:spcBef>
              <a:spcAft>
                <a:spcPct val="0"/>
              </a:spcAft>
              <a:defRPr sz="3000" b="1">
                <a:solidFill>
                  <a:srgbClr val="948151"/>
                </a:solidFill>
                <a:latin typeface="Georgia" pitchFamily="16" charset="0"/>
                <a:ea typeface="Osaka" pitchFamily="16" charset="-128"/>
              </a:defRPr>
            </a:lvl4pPr>
            <a:lvl5pPr algn="l" rtl="0" eaLnBrk="1" fontAlgn="base" hangingPunct="1">
              <a:spcBef>
                <a:spcPct val="0"/>
              </a:spcBef>
              <a:spcAft>
                <a:spcPct val="0"/>
              </a:spcAft>
              <a:defRPr sz="3000" b="1">
                <a:solidFill>
                  <a:srgbClr val="948151"/>
                </a:solidFill>
                <a:latin typeface="Georgia" pitchFamily="16" charset="0"/>
                <a:ea typeface="Osaka" pitchFamily="16" charset="-128"/>
              </a:defRPr>
            </a:lvl5pPr>
            <a:lvl6pPr marL="457200" algn="l" rtl="0" eaLnBrk="1" fontAlgn="base" hangingPunct="1">
              <a:spcBef>
                <a:spcPct val="0"/>
              </a:spcBef>
              <a:spcAft>
                <a:spcPct val="0"/>
              </a:spcAft>
              <a:defRPr sz="3600" b="1">
                <a:solidFill>
                  <a:srgbClr val="948151"/>
                </a:solidFill>
                <a:latin typeface="Georgia" pitchFamily="16" charset="0"/>
                <a:ea typeface="Osaka" pitchFamily="16" charset="-128"/>
              </a:defRPr>
            </a:lvl6pPr>
            <a:lvl7pPr marL="914400" algn="l" rtl="0" eaLnBrk="1" fontAlgn="base" hangingPunct="1">
              <a:spcBef>
                <a:spcPct val="0"/>
              </a:spcBef>
              <a:spcAft>
                <a:spcPct val="0"/>
              </a:spcAft>
              <a:defRPr sz="3600" b="1">
                <a:solidFill>
                  <a:srgbClr val="948151"/>
                </a:solidFill>
                <a:latin typeface="Georgia" pitchFamily="16" charset="0"/>
                <a:ea typeface="Osaka" pitchFamily="16" charset="-128"/>
              </a:defRPr>
            </a:lvl7pPr>
            <a:lvl8pPr marL="1371600" algn="l" rtl="0" eaLnBrk="1" fontAlgn="base" hangingPunct="1">
              <a:spcBef>
                <a:spcPct val="0"/>
              </a:spcBef>
              <a:spcAft>
                <a:spcPct val="0"/>
              </a:spcAft>
              <a:defRPr sz="3600" b="1">
                <a:solidFill>
                  <a:srgbClr val="948151"/>
                </a:solidFill>
                <a:latin typeface="Georgia" pitchFamily="16" charset="0"/>
                <a:ea typeface="Osaka" pitchFamily="16" charset="-128"/>
              </a:defRPr>
            </a:lvl8pPr>
            <a:lvl9pPr marL="1828800" algn="l" rtl="0" eaLnBrk="1" fontAlgn="base" hangingPunct="1">
              <a:spcBef>
                <a:spcPct val="0"/>
              </a:spcBef>
              <a:spcAft>
                <a:spcPct val="0"/>
              </a:spcAft>
              <a:defRPr sz="3600" b="1">
                <a:solidFill>
                  <a:srgbClr val="948151"/>
                </a:solidFill>
                <a:latin typeface="Georgia" pitchFamily="16" charset="0"/>
                <a:ea typeface="Osaka" pitchFamily="16" charset="-128"/>
              </a:defRPr>
            </a:lvl9pPr>
          </a:lstStyle>
          <a:p>
            <a:pPr defTabSz="914400"/>
            <a:r>
              <a:rPr lang="en-US" kern="0" dirty="0" smtClean="0"/>
              <a:t>Amended CPSL: Investigation of Reports (continued)</a:t>
            </a:r>
            <a:endParaRPr lang="en-US" kern="0" dirty="0"/>
          </a:p>
        </p:txBody>
      </p:sp>
    </p:spTree>
    <p:extLst>
      <p:ext uri="{BB962C8B-B14F-4D97-AF65-F5344CB8AC3E}">
        <p14:creationId xmlns:p14="http://schemas.microsoft.com/office/powerpoint/2010/main" val="24912207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528" y="984706"/>
            <a:ext cx="10972800" cy="603504"/>
          </a:xfrm>
        </p:spPr>
        <p:txBody>
          <a:bodyPr/>
          <a:lstStyle/>
          <a:p>
            <a:r>
              <a:rPr lang="en-US" dirty="0" smtClean="0"/>
              <a:t>Amended CPSL: Notice of Investigation</a:t>
            </a:r>
            <a:endParaRPr lang="en-US" dirty="0"/>
          </a:p>
        </p:txBody>
      </p:sp>
      <p:sp>
        <p:nvSpPr>
          <p:cNvPr id="3" name="Slide Number Placeholder 2"/>
          <p:cNvSpPr>
            <a:spLocks noGrp="1"/>
          </p:cNvSpPr>
          <p:nvPr>
            <p:ph type="sldNum" sz="quarter" idx="11"/>
          </p:nvPr>
        </p:nvSpPr>
        <p:spPr/>
        <p:txBody>
          <a:bodyPr/>
          <a:lstStyle/>
          <a:p>
            <a:pPr>
              <a:defRPr/>
            </a:pPr>
            <a:fld id="{F6CEB9F7-E20C-4A9F-A27B-04456B6CAFA0}" type="slidenum">
              <a:rPr lang="en-US" smtClean="0"/>
              <a:pPr>
                <a:defRPr/>
              </a:pPr>
              <a:t>33</a:t>
            </a:fld>
            <a:endParaRPr lang="en-US" sz="1400">
              <a:latin typeface="Arial" charset="0"/>
            </a:endParaRPr>
          </a:p>
        </p:txBody>
      </p:sp>
      <p:sp>
        <p:nvSpPr>
          <p:cNvPr id="4" name="TextBox 3"/>
          <p:cNvSpPr txBox="1"/>
          <p:nvPr/>
        </p:nvSpPr>
        <p:spPr>
          <a:xfrm>
            <a:off x="509452" y="1779939"/>
            <a:ext cx="10789920" cy="3416320"/>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Prior to interviewing the subject of a report, the county agency is required to notify the subject who is about the interviewed of the following information:</a:t>
            </a:r>
          </a:p>
          <a:p>
            <a:endParaRPr lang="en-US" sz="2400" dirty="0" smtClean="0">
              <a:latin typeface="Arial" panose="020B0604020202020204" pitchFamily="34" charset="0"/>
              <a:cs typeface="Arial" panose="020B0604020202020204" pitchFamily="34" charset="0"/>
            </a:endParaRPr>
          </a:p>
          <a:p>
            <a:pPr marL="573088" indent="-231775">
              <a:buFont typeface="Arial" panose="020B0604020202020204" pitchFamily="34" charset="0"/>
              <a:buChar char="•"/>
            </a:pPr>
            <a:r>
              <a:rPr lang="en-US" sz="2400" dirty="0" smtClean="0">
                <a:latin typeface="Arial" panose="020B0604020202020204" pitchFamily="34" charset="0"/>
                <a:cs typeface="Arial" panose="020B0604020202020204" pitchFamily="34" charset="0"/>
              </a:rPr>
              <a:t>The existence of the report</a:t>
            </a:r>
          </a:p>
          <a:p>
            <a:pPr marL="573088" indent="-231775">
              <a:buFont typeface="Arial" panose="020B0604020202020204" pitchFamily="34" charset="0"/>
              <a:buChar char="•"/>
            </a:pPr>
            <a:r>
              <a:rPr lang="en-US" sz="2400" dirty="0" smtClean="0">
                <a:latin typeface="Arial" panose="020B0604020202020204" pitchFamily="34" charset="0"/>
                <a:cs typeface="Arial" panose="020B0604020202020204" pitchFamily="34" charset="0"/>
              </a:rPr>
              <a:t>The subject’s rights under 42 Pa. C.S. §6337 (relating to right to counsel) and §6338 (relating to other basic rights)</a:t>
            </a:r>
          </a:p>
          <a:p>
            <a:pPr marL="573088" indent="-231775">
              <a:buFont typeface="Arial" panose="020B0604020202020204" pitchFamily="34" charset="0"/>
              <a:buChar char="•"/>
            </a:pPr>
            <a:r>
              <a:rPr lang="en-US" sz="2400" dirty="0" smtClean="0">
                <a:latin typeface="Arial" panose="020B0604020202020204" pitchFamily="34" charset="0"/>
                <a:cs typeface="Arial" panose="020B0604020202020204" pitchFamily="34" charset="0"/>
              </a:rPr>
              <a:t>The subject’s rights pursuant to the CPSL in regard to amendment or </a:t>
            </a:r>
            <a:r>
              <a:rPr lang="en-US" sz="2400" dirty="0" err="1" smtClean="0">
                <a:latin typeface="Arial" panose="020B0604020202020204" pitchFamily="34" charset="0"/>
                <a:cs typeface="Arial" panose="020B0604020202020204" pitchFamily="34" charset="0"/>
              </a:rPr>
              <a:t>expungement</a:t>
            </a:r>
            <a:endParaRPr lang="en-US" sz="2400" dirty="0" smtClean="0">
              <a:latin typeface="Arial" panose="020B0604020202020204" pitchFamily="34" charset="0"/>
              <a:cs typeface="Arial" panose="020B0604020202020204" pitchFamily="34" charset="0"/>
            </a:endParaRPr>
          </a:p>
          <a:p>
            <a:pPr marL="573088" indent="-231775">
              <a:buFont typeface="Arial" panose="020B0604020202020204" pitchFamily="34" charset="0"/>
              <a:buChar char="•"/>
            </a:pPr>
            <a:r>
              <a:rPr lang="en-US" sz="2400" dirty="0" smtClean="0">
                <a:latin typeface="Arial" panose="020B0604020202020204" pitchFamily="34" charset="0"/>
                <a:cs typeface="Arial" panose="020B0604020202020204" pitchFamily="34" charset="0"/>
              </a:rPr>
              <a:t>The subject’s right to have an attorney present during the interview</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91773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40481" y="1564676"/>
            <a:ext cx="10919012" cy="5062239"/>
          </a:xfrm>
        </p:spPr>
        <p:txBody>
          <a:bodyPr>
            <a:normAutofit/>
          </a:bodyPr>
          <a:lstStyle/>
          <a:p>
            <a:r>
              <a:rPr lang="en-US" sz="2400" dirty="0" smtClean="0"/>
              <a:t>As </a:t>
            </a:r>
            <a:r>
              <a:rPr lang="en-US" sz="2400" dirty="0"/>
              <a:t>part of the sexual abuse investigation, at a minimum, </a:t>
            </a:r>
            <a:r>
              <a:rPr lang="en-US" sz="2400" dirty="0" smtClean="0"/>
              <a:t>child </a:t>
            </a:r>
            <a:r>
              <a:rPr lang="en-US" sz="2400" dirty="0"/>
              <a:t>w</a:t>
            </a:r>
            <a:r>
              <a:rPr lang="en-US" sz="2400" dirty="0" smtClean="0"/>
              <a:t>elfare </a:t>
            </a:r>
            <a:r>
              <a:rPr lang="en-US" sz="2400" dirty="0"/>
              <a:t>p</a:t>
            </a:r>
            <a:r>
              <a:rPr lang="en-US" sz="2400" dirty="0" smtClean="0"/>
              <a:t>rofessionals </a:t>
            </a:r>
            <a:r>
              <a:rPr lang="en-US" sz="2400" dirty="0"/>
              <a:t>must interview: </a:t>
            </a:r>
          </a:p>
          <a:p>
            <a:pPr lvl="1"/>
            <a:r>
              <a:rPr lang="en-US" sz="2200" dirty="0"/>
              <a:t>The </a:t>
            </a:r>
            <a:r>
              <a:rPr lang="en-US" sz="2200" b="1" u="sng" dirty="0"/>
              <a:t>child</a:t>
            </a:r>
            <a:r>
              <a:rPr lang="en-US" sz="2200" dirty="0"/>
              <a:t>, if appropriate. </a:t>
            </a:r>
          </a:p>
          <a:p>
            <a:pPr lvl="1"/>
            <a:r>
              <a:rPr lang="en-US" sz="2200" dirty="0"/>
              <a:t>The child’s </a:t>
            </a:r>
            <a:r>
              <a:rPr lang="en-US" sz="2200" b="1" u="sng" dirty="0"/>
              <a:t>parents or other person </a:t>
            </a:r>
            <a:r>
              <a:rPr lang="en-US" sz="2200" dirty="0"/>
              <a:t>responsible for the child’s welfare. </a:t>
            </a:r>
          </a:p>
          <a:p>
            <a:pPr lvl="1"/>
            <a:r>
              <a:rPr lang="en-US" sz="2200" dirty="0"/>
              <a:t>The </a:t>
            </a:r>
            <a:r>
              <a:rPr lang="en-US" sz="2200" b="1" u="sng" dirty="0"/>
              <a:t>alleged perpetrator </a:t>
            </a:r>
            <a:r>
              <a:rPr lang="en-US" sz="2200" dirty="0"/>
              <a:t>of the suspected child abuse. </a:t>
            </a:r>
          </a:p>
          <a:p>
            <a:pPr lvl="1"/>
            <a:r>
              <a:rPr lang="en-US" sz="2200" dirty="0"/>
              <a:t>The </a:t>
            </a:r>
            <a:r>
              <a:rPr lang="en-US" sz="2200" b="1" u="sng" dirty="0"/>
              <a:t>reporter </a:t>
            </a:r>
            <a:r>
              <a:rPr lang="en-US" sz="2200" dirty="0"/>
              <a:t>of the suspected child abuse, if known. </a:t>
            </a:r>
          </a:p>
          <a:p>
            <a:pPr lvl="1"/>
            <a:r>
              <a:rPr lang="en-US" sz="2200" b="1" u="sng" dirty="0"/>
              <a:t>Eyewitnesses </a:t>
            </a:r>
            <a:r>
              <a:rPr lang="en-US" sz="2200" dirty="0"/>
              <a:t>to the suspected child abuse. </a:t>
            </a:r>
          </a:p>
          <a:p>
            <a:pPr lvl="1"/>
            <a:r>
              <a:rPr lang="en-US" sz="2200" b="1" u="sng" dirty="0"/>
              <a:t>Neighbors and relatives </a:t>
            </a:r>
            <a:r>
              <a:rPr lang="en-US" sz="2200" dirty="0"/>
              <a:t>who might have knowledge of the abuse. </a:t>
            </a:r>
          </a:p>
          <a:p>
            <a:pPr lvl="1"/>
            <a:r>
              <a:rPr lang="en-US" sz="2200" b="1" u="sng" dirty="0"/>
              <a:t>Daycare provider or school personnel</a:t>
            </a:r>
            <a:r>
              <a:rPr lang="en-US" sz="2200" dirty="0"/>
              <a:t>, or both, if </a:t>
            </a:r>
            <a:r>
              <a:rPr lang="en-US" sz="2200" dirty="0" smtClean="0"/>
              <a:t>appropriate.</a:t>
            </a:r>
            <a:endParaRPr lang="en-US" sz="2200" dirty="0"/>
          </a:p>
          <a:p>
            <a:pPr marL="0" indent="0">
              <a:buNone/>
            </a:pPr>
            <a:endParaRPr lang="en-US" dirty="0" smtClean="0"/>
          </a:p>
          <a:p>
            <a:pPr marL="0" indent="0">
              <a:buNone/>
            </a:pPr>
            <a:r>
              <a:rPr lang="en-US" sz="1600" dirty="0" smtClean="0"/>
              <a:t>Per </a:t>
            </a:r>
            <a:r>
              <a:rPr lang="en-US" sz="1600" dirty="0"/>
              <a:t>55 Pa. Code, § 3490.55 (relating to investigation of reports of suspected child abuse)</a:t>
            </a:r>
          </a:p>
        </p:txBody>
      </p:sp>
      <p:sp>
        <p:nvSpPr>
          <p:cNvPr id="3" name="Slide Number Placeholder 2"/>
          <p:cNvSpPr>
            <a:spLocks noGrp="1"/>
          </p:cNvSpPr>
          <p:nvPr>
            <p:ph type="sldNum" sz="quarter" idx="11"/>
          </p:nvPr>
        </p:nvSpPr>
        <p:spPr/>
        <p:txBody>
          <a:bodyPr/>
          <a:lstStyle/>
          <a:p>
            <a:pPr>
              <a:defRPr/>
            </a:pPr>
            <a:r>
              <a:rPr lang="en-US" dirty="0" smtClean="0"/>
              <a:t>34</a:t>
            </a:r>
            <a:endParaRPr lang="en-US" sz="1400" dirty="0">
              <a:latin typeface="Arial" charset="0"/>
            </a:endParaRPr>
          </a:p>
        </p:txBody>
      </p:sp>
      <p:sp>
        <p:nvSpPr>
          <p:cNvPr id="6" name="Title 5"/>
          <p:cNvSpPr>
            <a:spLocks noGrp="1"/>
          </p:cNvSpPr>
          <p:nvPr>
            <p:ph type="title"/>
          </p:nvPr>
        </p:nvSpPr>
        <p:spPr/>
        <p:txBody>
          <a:bodyPr/>
          <a:lstStyle/>
          <a:p>
            <a:r>
              <a:rPr lang="en-US" dirty="0" smtClean="0"/>
              <a:t>Interviews</a:t>
            </a:r>
            <a:endParaRPr lang="en-US" dirty="0"/>
          </a:p>
        </p:txBody>
      </p:sp>
    </p:spTree>
    <p:extLst>
      <p:ext uri="{BB962C8B-B14F-4D97-AF65-F5344CB8AC3E}">
        <p14:creationId xmlns:p14="http://schemas.microsoft.com/office/powerpoint/2010/main" val="2941530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Amended CPSL: Investigation of </a:t>
            </a:r>
            <a:r>
              <a:rPr lang="en-US" dirty="0"/>
              <a:t>R</a:t>
            </a:r>
            <a:r>
              <a:rPr lang="en-US" dirty="0" smtClean="0"/>
              <a:t>eports: Interviews</a:t>
            </a:r>
            <a:endParaRPr lang="en-US" dirty="0"/>
          </a:p>
        </p:txBody>
      </p:sp>
      <p:sp>
        <p:nvSpPr>
          <p:cNvPr id="9" name="Content Placeholder 8"/>
          <p:cNvSpPr>
            <a:spLocks noGrp="1"/>
          </p:cNvSpPr>
          <p:nvPr>
            <p:ph idx="1"/>
          </p:nvPr>
        </p:nvSpPr>
        <p:spPr>
          <a:xfrm>
            <a:off x="613880" y="1561664"/>
            <a:ext cx="10997184" cy="4881284"/>
          </a:xfrm>
        </p:spPr>
        <p:txBody>
          <a:bodyPr/>
          <a:lstStyle/>
          <a:p>
            <a:pPr marL="0" indent="0">
              <a:buNone/>
            </a:pPr>
            <a:r>
              <a:rPr lang="en-US" dirty="0" smtClean="0"/>
              <a:t>The amended CPSL now mandates that the investigation include interviews with all subjects of the report of suspected abuse, including the alleged perpetrator.  </a:t>
            </a:r>
          </a:p>
          <a:p>
            <a:pPr marL="0" indent="0">
              <a:buNone/>
            </a:pPr>
            <a:endParaRPr lang="en-US" dirty="0"/>
          </a:p>
          <a:p>
            <a:pPr marL="0" indent="0">
              <a:buNone/>
            </a:pPr>
            <a:r>
              <a:rPr lang="en-US" b="1" dirty="0" smtClean="0"/>
              <a:t>Subject of the report</a:t>
            </a:r>
            <a:r>
              <a:rPr lang="en-US" dirty="0" smtClean="0"/>
              <a:t>, as defined by §6303 of the CPSL, is any child, parent guardian, or other person responsible for the welfare of a child or any alleged or actual perpetrator in a report made to DHS or a county agency.</a:t>
            </a:r>
            <a:endParaRPr lang="en-US" dirty="0"/>
          </a:p>
        </p:txBody>
      </p:sp>
      <p:sp>
        <p:nvSpPr>
          <p:cNvPr id="7" name="Slide Number Placeholder 6"/>
          <p:cNvSpPr>
            <a:spLocks noGrp="1"/>
          </p:cNvSpPr>
          <p:nvPr>
            <p:ph type="sldNum" sz="quarter" idx="11"/>
          </p:nvPr>
        </p:nvSpPr>
        <p:spPr/>
        <p:txBody>
          <a:bodyPr/>
          <a:lstStyle/>
          <a:p>
            <a:pPr>
              <a:defRPr/>
            </a:pPr>
            <a:fld id="{F82C9170-F4A7-4869-98A2-C5C61E4B3278}" type="slidenum">
              <a:rPr lang="en-US" smtClean="0"/>
              <a:pPr>
                <a:defRPr/>
              </a:pPr>
              <a:t>35</a:t>
            </a:fld>
            <a:endParaRPr lang="en-US" sz="1400">
              <a:latin typeface="Arial" charset="0"/>
            </a:endParaRPr>
          </a:p>
        </p:txBody>
      </p:sp>
    </p:spTree>
    <p:extLst>
      <p:ext uri="{BB962C8B-B14F-4D97-AF65-F5344CB8AC3E}">
        <p14:creationId xmlns:p14="http://schemas.microsoft.com/office/powerpoint/2010/main" val="20117409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Information Needed </a:t>
            </a:r>
            <a:endParaRPr lang="en-US" dirty="0"/>
          </a:p>
        </p:txBody>
      </p:sp>
      <p:sp>
        <p:nvSpPr>
          <p:cNvPr id="4" name="Content Placeholder 3"/>
          <p:cNvSpPr>
            <a:spLocks noGrp="1"/>
          </p:cNvSpPr>
          <p:nvPr>
            <p:ph sz="half" idx="2"/>
          </p:nvPr>
        </p:nvSpPr>
        <p:spPr>
          <a:xfrm>
            <a:off x="382137" y="1205088"/>
            <a:ext cx="11218460" cy="4225917"/>
          </a:xfrm>
        </p:spPr>
        <p:txBody>
          <a:bodyPr>
            <a:noAutofit/>
          </a:bodyPr>
          <a:lstStyle/>
          <a:p>
            <a:r>
              <a:rPr lang="en-US" sz="2400" dirty="0" smtClean="0"/>
              <a:t>During </a:t>
            </a:r>
            <a:r>
              <a:rPr lang="en-US" sz="2400" dirty="0"/>
              <a:t>the investigation stage, </a:t>
            </a:r>
            <a:r>
              <a:rPr lang="en-US" sz="2400" dirty="0" smtClean="0"/>
              <a:t>child </a:t>
            </a:r>
            <a:r>
              <a:rPr lang="en-US" sz="2400" dirty="0"/>
              <a:t>w</a:t>
            </a:r>
            <a:r>
              <a:rPr lang="en-US" sz="2400" dirty="0" smtClean="0"/>
              <a:t>elfare </a:t>
            </a:r>
            <a:r>
              <a:rPr lang="en-US" sz="2400" dirty="0"/>
              <a:t>p</a:t>
            </a:r>
            <a:r>
              <a:rPr lang="en-US" sz="2400" dirty="0" smtClean="0"/>
              <a:t>rofessionals </a:t>
            </a:r>
            <a:r>
              <a:rPr lang="en-US" sz="2400" dirty="0"/>
              <a:t>must take steps to: </a:t>
            </a:r>
          </a:p>
          <a:p>
            <a:pPr lvl="1"/>
            <a:r>
              <a:rPr lang="en-US" sz="2200" dirty="0"/>
              <a:t>Discover whether </a:t>
            </a:r>
            <a:r>
              <a:rPr lang="en-US" sz="2200" b="1" u="sng" dirty="0"/>
              <a:t>allegations </a:t>
            </a:r>
            <a:r>
              <a:rPr lang="en-US" sz="2200" dirty="0"/>
              <a:t>are true </a:t>
            </a:r>
          </a:p>
          <a:p>
            <a:pPr lvl="1"/>
            <a:r>
              <a:rPr lang="en-US" sz="2200" dirty="0"/>
              <a:t>Learn whether </a:t>
            </a:r>
            <a:r>
              <a:rPr lang="en-US" sz="2200" b="1" u="sng" dirty="0"/>
              <a:t>access </a:t>
            </a:r>
            <a:r>
              <a:rPr lang="en-US" sz="2200" dirty="0"/>
              <a:t>issues exist </a:t>
            </a:r>
          </a:p>
          <a:p>
            <a:pPr lvl="1"/>
            <a:r>
              <a:rPr lang="en-US" sz="2200" dirty="0"/>
              <a:t>Learn about the </a:t>
            </a:r>
            <a:r>
              <a:rPr lang="en-US" sz="2200" b="1" u="sng" dirty="0"/>
              <a:t>client’s </a:t>
            </a:r>
            <a:r>
              <a:rPr lang="en-US" sz="2200" dirty="0"/>
              <a:t>culture </a:t>
            </a:r>
          </a:p>
          <a:p>
            <a:pPr lvl="1"/>
            <a:r>
              <a:rPr lang="en-US" sz="2200" dirty="0"/>
              <a:t>Find out whether </a:t>
            </a:r>
            <a:r>
              <a:rPr lang="en-US" sz="2200" b="1" u="sng" dirty="0"/>
              <a:t>elements of secrecy </a:t>
            </a:r>
            <a:r>
              <a:rPr lang="en-US" sz="2200" dirty="0"/>
              <a:t>exist </a:t>
            </a:r>
          </a:p>
          <a:p>
            <a:pPr lvl="1"/>
            <a:r>
              <a:rPr lang="en-US" sz="2200" dirty="0"/>
              <a:t>Discover whether </a:t>
            </a:r>
            <a:r>
              <a:rPr lang="en-US" sz="2200" b="1" u="sng" dirty="0"/>
              <a:t>medical </a:t>
            </a:r>
            <a:r>
              <a:rPr lang="en-US" sz="2200" dirty="0"/>
              <a:t>indicators exist </a:t>
            </a:r>
            <a:endParaRPr lang="en-US" sz="2200" dirty="0" smtClean="0"/>
          </a:p>
          <a:p>
            <a:pPr lvl="1"/>
            <a:r>
              <a:rPr lang="en-US" sz="2200" dirty="0"/>
              <a:t>Determine who lives at the </a:t>
            </a:r>
            <a:r>
              <a:rPr lang="en-US" sz="2200" b="1" u="sng" dirty="0"/>
              <a:t>alleged child victim’s </a:t>
            </a:r>
            <a:r>
              <a:rPr lang="en-US" sz="2200" dirty="0"/>
              <a:t>home, in addition to the number of siblings, ages, </a:t>
            </a:r>
            <a:r>
              <a:rPr lang="en-US" sz="2200" dirty="0" smtClean="0"/>
              <a:t>etc. </a:t>
            </a:r>
            <a:endParaRPr lang="en-US" sz="2200" dirty="0"/>
          </a:p>
          <a:p>
            <a:pPr lvl="1"/>
            <a:r>
              <a:rPr lang="en-US" sz="2200" dirty="0" smtClean="0"/>
              <a:t>Establish </a:t>
            </a:r>
            <a:r>
              <a:rPr lang="en-US" sz="2200" dirty="0"/>
              <a:t>the family’s history of involvement with </a:t>
            </a:r>
            <a:r>
              <a:rPr lang="en-US" sz="2200" b="1" u="sng" dirty="0"/>
              <a:t>the agency </a:t>
            </a:r>
            <a:endParaRPr lang="en-US" sz="2200" dirty="0"/>
          </a:p>
          <a:p>
            <a:pPr lvl="1"/>
            <a:r>
              <a:rPr lang="en-US" sz="2200" dirty="0"/>
              <a:t>Determine whether information offered by everyone </a:t>
            </a:r>
            <a:r>
              <a:rPr lang="en-US" sz="2200" b="1" u="sng" dirty="0"/>
              <a:t>corroborates </a:t>
            </a:r>
            <a:endParaRPr lang="en-US" sz="2200" dirty="0"/>
          </a:p>
          <a:p>
            <a:pPr lvl="1"/>
            <a:r>
              <a:rPr lang="en-US" sz="2200" dirty="0"/>
              <a:t>Discover information that allows them to consider </a:t>
            </a:r>
            <a:r>
              <a:rPr lang="en-US" sz="2200" b="1" u="sng" dirty="0"/>
              <a:t>other possible scenarios </a:t>
            </a:r>
            <a:r>
              <a:rPr lang="en-US" sz="2200" dirty="0"/>
              <a:t>that could explain reasons for referral </a:t>
            </a:r>
          </a:p>
          <a:p>
            <a:pPr lvl="1"/>
            <a:endParaRPr lang="en-US" dirty="0"/>
          </a:p>
        </p:txBody>
      </p:sp>
      <p:sp>
        <p:nvSpPr>
          <p:cNvPr id="3" name="Slide Number Placeholder 2"/>
          <p:cNvSpPr>
            <a:spLocks noGrp="1"/>
          </p:cNvSpPr>
          <p:nvPr>
            <p:ph type="sldNum" sz="quarter" idx="11"/>
          </p:nvPr>
        </p:nvSpPr>
        <p:spPr/>
        <p:txBody>
          <a:bodyPr/>
          <a:lstStyle/>
          <a:p>
            <a:pPr>
              <a:defRPr/>
            </a:pPr>
            <a:r>
              <a:rPr lang="en-US" dirty="0" smtClean="0"/>
              <a:t>36</a:t>
            </a:r>
            <a:endParaRPr lang="en-US" sz="1400" dirty="0">
              <a:latin typeface="Arial" charset="0"/>
            </a:endParaRPr>
          </a:p>
        </p:txBody>
      </p:sp>
    </p:spTree>
    <p:extLst>
      <p:ext uri="{BB962C8B-B14F-4D97-AF65-F5344CB8AC3E}">
        <p14:creationId xmlns:p14="http://schemas.microsoft.com/office/powerpoint/2010/main" val="15201236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Collaboration with Law Enforcement Officials</a:t>
            </a:r>
            <a:endParaRPr lang="en-US" dirty="0"/>
          </a:p>
        </p:txBody>
      </p:sp>
      <p:sp>
        <p:nvSpPr>
          <p:cNvPr id="7" name="Slide Number Placeholder 6"/>
          <p:cNvSpPr>
            <a:spLocks noGrp="1"/>
          </p:cNvSpPr>
          <p:nvPr>
            <p:ph type="sldNum" sz="quarter" idx="10"/>
          </p:nvPr>
        </p:nvSpPr>
        <p:spPr/>
        <p:txBody>
          <a:bodyPr/>
          <a:lstStyle/>
          <a:p>
            <a:pPr>
              <a:defRPr/>
            </a:pPr>
            <a:fld id="{F82C9170-F4A7-4869-98A2-C5C61E4B3278}" type="slidenum">
              <a:rPr lang="en-US" smtClean="0"/>
              <a:pPr>
                <a:defRPr/>
              </a:pPr>
              <a:t>37</a:t>
            </a:fld>
            <a:endParaRPr lang="en-US" sz="1400">
              <a:latin typeface="Arial" charset="0"/>
            </a:endParaRPr>
          </a:p>
        </p:txBody>
      </p:sp>
      <p:sp>
        <p:nvSpPr>
          <p:cNvPr id="10" name="Text Placeholder 9"/>
          <p:cNvSpPr>
            <a:spLocks noGrp="1"/>
          </p:cNvSpPr>
          <p:nvPr>
            <p:ph type="body" sz="quarter" idx="11"/>
          </p:nvPr>
        </p:nvSpPr>
        <p:spPr>
          <a:xfrm>
            <a:off x="625585" y="1328189"/>
            <a:ext cx="10972800" cy="607560"/>
          </a:xfrm>
        </p:spPr>
        <p:txBody>
          <a:bodyPr/>
          <a:lstStyle/>
          <a:p>
            <a:pPr marL="0" indent="0">
              <a:buNone/>
            </a:pPr>
            <a:r>
              <a:rPr lang="en-US" dirty="0" smtClean="0"/>
              <a:t>Collaboration with law enforcement officials will prove critical to the interview with the alleged perpetrator.  The amended CPSL now states that:</a:t>
            </a:r>
            <a:endParaRPr lang="en-US" dirty="0"/>
          </a:p>
        </p:txBody>
      </p:sp>
      <p:sp>
        <p:nvSpPr>
          <p:cNvPr id="9" name="Content Placeholder 8"/>
          <p:cNvSpPr>
            <a:spLocks noGrp="1"/>
          </p:cNvSpPr>
          <p:nvPr>
            <p:ph sz="half" idx="2"/>
          </p:nvPr>
        </p:nvSpPr>
        <p:spPr>
          <a:xfrm>
            <a:off x="555009" y="2336191"/>
            <a:ext cx="5386917" cy="4165995"/>
          </a:xfrm>
        </p:spPr>
        <p:txBody>
          <a:bodyPr/>
          <a:lstStyle/>
          <a:p>
            <a:r>
              <a:rPr lang="en-US" sz="2100" dirty="0" smtClean="0"/>
              <a:t>If the suspected child abuse is alleged to have been </a:t>
            </a:r>
            <a:r>
              <a:rPr lang="en-US" sz="2100" b="1" dirty="0" smtClean="0"/>
              <a:t>committed by a perpetrator </a:t>
            </a:r>
            <a:r>
              <a:rPr lang="en-US" sz="2100" dirty="0" smtClean="0"/>
              <a:t>and the behavior constituting the suspected child abuse may include a </a:t>
            </a:r>
            <a:r>
              <a:rPr lang="en-US" sz="2100" b="1" dirty="0" smtClean="0"/>
              <a:t>violation of a criminal offense</a:t>
            </a:r>
            <a:r>
              <a:rPr lang="en-US" sz="2100" dirty="0" smtClean="0"/>
              <a:t>, the appropriate county agency and law enforcement officials will </a:t>
            </a:r>
            <a:r>
              <a:rPr lang="en-US" sz="2100" b="1" dirty="0" smtClean="0"/>
              <a:t>jointly investigate </a:t>
            </a:r>
            <a:r>
              <a:rPr lang="en-US" sz="2100" dirty="0" smtClean="0"/>
              <a:t>the allegation through the established </a:t>
            </a:r>
            <a:r>
              <a:rPr lang="en-US" sz="2100" b="1" dirty="0" smtClean="0"/>
              <a:t>multidisciplinary investigation team</a:t>
            </a:r>
            <a:r>
              <a:rPr lang="en-US" sz="2100" dirty="0" smtClean="0"/>
              <a:t>.</a:t>
            </a:r>
          </a:p>
          <a:p>
            <a:pPr lvl="1"/>
            <a:r>
              <a:rPr lang="en-US" sz="2000" dirty="0" smtClean="0"/>
              <a:t>§6334.1 (2)</a:t>
            </a:r>
            <a:endParaRPr lang="en-US" sz="2000" dirty="0"/>
          </a:p>
        </p:txBody>
      </p:sp>
      <p:sp>
        <p:nvSpPr>
          <p:cNvPr id="11" name="Content Placeholder 10"/>
          <p:cNvSpPr>
            <a:spLocks noGrp="1"/>
          </p:cNvSpPr>
          <p:nvPr>
            <p:ph sz="half" idx="12"/>
          </p:nvPr>
        </p:nvSpPr>
        <p:spPr>
          <a:xfrm>
            <a:off x="6231468" y="2343448"/>
            <a:ext cx="5386917" cy="4165995"/>
          </a:xfrm>
        </p:spPr>
        <p:txBody>
          <a:bodyPr/>
          <a:lstStyle/>
          <a:p>
            <a:r>
              <a:rPr lang="en-US" sz="2100" dirty="0" smtClean="0"/>
              <a:t>If the suspected child abuse is alleged to have been </a:t>
            </a:r>
            <a:r>
              <a:rPr lang="en-US" sz="2100" b="1" dirty="0" smtClean="0"/>
              <a:t>committed by a person who is not a perpetrator </a:t>
            </a:r>
            <a:r>
              <a:rPr lang="en-US" sz="2100" dirty="0" smtClean="0"/>
              <a:t>and the behavior constituting the child abuse </a:t>
            </a:r>
            <a:r>
              <a:rPr lang="en-US" sz="2100" b="1" dirty="0" smtClean="0"/>
              <a:t>may include a violation of a criminal offense</a:t>
            </a:r>
            <a:r>
              <a:rPr lang="en-US" sz="2100" dirty="0" smtClean="0"/>
              <a:t>, law enforcement officials where the suspected child abuse is alleged to have occurred will be </a:t>
            </a:r>
            <a:r>
              <a:rPr lang="en-US" sz="2100" b="1" dirty="0" smtClean="0"/>
              <a:t>solely responsible </a:t>
            </a:r>
            <a:r>
              <a:rPr lang="en-US" sz="2100" dirty="0" smtClean="0"/>
              <a:t>for investigating the allegation.</a:t>
            </a:r>
          </a:p>
          <a:p>
            <a:pPr lvl="1"/>
            <a:r>
              <a:rPr lang="en-US" sz="2000" dirty="0"/>
              <a:t>§6334.1 (2)</a:t>
            </a:r>
          </a:p>
          <a:p>
            <a:pPr lvl="1"/>
            <a:endParaRPr lang="en-US" dirty="0"/>
          </a:p>
        </p:txBody>
      </p:sp>
    </p:spTree>
    <p:extLst>
      <p:ext uri="{BB962C8B-B14F-4D97-AF65-F5344CB8AC3E}">
        <p14:creationId xmlns:p14="http://schemas.microsoft.com/office/powerpoint/2010/main" val="21198943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Reasonable Efforts</a:t>
            </a:r>
            <a:endParaRPr lang="en-US" dirty="0"/>
          </a:p>
        </p:txBody>
      </p:sp>
      <p:sp>
        <p:nvSpPr>
          <p:cNvPr id="4" name="Content Placeholder 3"/>
          <p:cNvSpPr>
            <a:spLocks noGrp="1"/>
          </p:cNvSpPr>
          <p:nvPr>
            <p:ph sz="half" idx="2"/>
          </p:nvPr>
        </p:nvSpPr>
        <p:spPr>
          <a:xfrm>
            <a:off x="548640" y="1204856"/>
            <a:ext cx="4951011" cy="5051482"/>
          </a:xfrm>
        </p:spPr>
        <p:txBody>
          <a:bodyPr>
            <a:normAutofit fontScale="85000" lnSpcReduction="20000"/>
          </a:bodyPr>
          <a:lstStyle/>
          <a:p>
            <a:pPr marL="0" indent="0">
              <a:buNone/>
            </a:pPr>
            <a:endParaRPr lang="en-US" sz="2600" dirty="0"/>
          </a:p>
          <a:p>
            <a:r>
              <a:rPr lang="en-US" sz="2600" dirty="0"/>
              <a:t>Except as ordered by the court in cases where aggravated circumstances exist, the agency must make reasonable efforts to prevent removal, and once removed, to reunify the child with the family. </a:t>
            </a:r>
            <a:endParaRPr lang="en-US" sz="2600" dirty="0" smtClean="0"/>
          </a:p>
          <a:p>
            <a:endParaRPr lang="en-US" sz="2600" dirty="0"/>
          </a:p>
          <a:p>
            <a:r>
              <a:rPr lang="en-US" sz="2600" dirty="0"/>
              <a:t>If the agency alleges dependency and petitions the court for removal of the child, the court will ask the agency, as part of the petition and subsequent court orders, to prove that it made reasonable efforts to prevent removal. </a:t>
            </a:r>
          </a:p>
        </p:txBody>
      </p:sp>
      <p:sp>
        <p:nvSpPr>
          <p:cNvPr id="6" name="Content Placeholder 5"/>
          <p:cNvSpPr>
            <a:spLocks noGrp="1"/>
          </p:cNvSpPr>
          <p:nvPr>
            <p:ph sz="quarter" idx="4"/>
          </p:nvPr>
        </p:nvSpPr>
        <p:spPr>
          <a:xfrm>
            <a:off x="5654495" y="1288228"/>
            <a:ext cx="4396339" cy="3741738"/>
          </a:xfrm>
        </p:spPr>
        <p:txBody>
          <a:bodyPr>
            <a:normAutofit/>
          </a:bodyPr>
          <a:lstStyle/>
          <a:p>
            <a:r>
              <a:rPr lang="en-US" sz="2000" dirty="0"/>
              <a:t>If the court finds the child dependent and orders the placement of the child outside the home, the agency must make, document, and be able to state the reasonable efforts made to reunify the child with the family. </a:t>
            </a:r>
          </a:p>
          <a:p>
            <a:endParaRPr lang="en-US" sz="20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5872" y="3829012"/>
            <a:ext cx="2645240" cy="2340418"/>
          </a:xfrm>
          <a:prstGeom prst="rect">
            <a:avLst/>
          </a:prstGeom>
        </p:spPr>
      </p:pic>
      <p:sp>
        <p:nvSpPr>
          <p:cNvPr id="3" name="Slide Number Placeholder 2"/>
          <p:cNvSpPr>
            <a:spLocks noGrp="1"/>
          </p:cNvSpPr>
          <p:nvPr>
            <p:ph type="sldNum" sz="quarter" idx="11"/>
          </p:nvPr>
        </p:nvSpPr>
        <p:spPr/>
        <p:txBody>
          <a:bodyPr/>
          <a:lstStyle/>
          <a:p>
            <a:pPr>
              <a:defRPr/>
            </a:pPr>
            <a:r>
              <a:rPr lang="en-US" dirty="0" smtClean="0"/>
              <a:t>38</a:t>
            </a:r>
            <a:endParaRPr lang="en-US" sz="1400" dirty="0">
              <a:latin typeface="Arial" charset="0"/>
            </a:endParaRPr>
          </a:p>
        </p:txBody>
      </p:sp>
    </p:spTree>
    <p:extLst>
      <p:ext uri="{BB962C8B-B14F-4D97-AF65-F5344CB8AC3E}">
        <p14:creationId xmlns:p14="http://schemas.microsoft.com/office/powerpoint/2010/main" val="32288745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315" y="420365"/>
            <a:ext cx="8825659" cy="1349188"/>
          </a:xfrm>
        </p:spPr>
        <p:txBody>
          <a:bodyPr/>
          <a:lstStyle/>
          <a:p>
            <a:r>
              <a:rPr lang="en-US" sz="3600" dirty="0"/>
              <a:t>Aggravated Circumstances </a:t>
            </a:r>
          </a:p>
        </p:txBody>
      </p:sp>
      <p:sp>
        <p:nvSpPr>
          <p:cNvPr id="3" name="Text Placeholder 2"/>
          <p:cNvSpPr>
            <a:spLocks noGrp="1"/>
          </p:cNvSpPr>
          <p:nvPr>
            <p:ph type="body" sz="half" idx="2"/>
          </p:nvPr>
        </p:nvSpPr>
        <p:spPr>
          <a:xfrm>
            <a:off x="278296" y="1351128"/>
            <a:ext cx="11469756" cy="5056496"/>
          </a:xfrm>
        </p:spPr>
        <p:txBody>
          <a:bodyPr>
            <a:normAutofit fontScale="92500"/>
          </a:bodyPr>
          <a:lstStyle/>
          <a:p>
            <a:r>
              <a:rPr lang="en-US" sz="2400" dirty="0"/>
              <a:t>A</a:t>
            </a:r>
            <a:r>
              <a:rPr lang="en-US" sz="2400" dirty="0" smtClean="0"/>
              <a:t>ggravated </a:t>
            </a:r>
            <a:r>
              <a:rPr lang="en-US" sz="2400" dirty="0"/>
              <a:t>circumstances specifically citing sexual abuse include: </a:t>
            </a:r>
          </a:p>
          <a:p>
            <a:pPr marL="285750" indent="-285750">
              <a:buFont typeface="Arial" panose="020B0604020202020204" pitchFamily="34" charset="0"/>
              <a:buChar char="•"/>
            </a:pPr>
            <a:r>
              <a:rPr lang="en-US" sz="2200" dirty="0" smtClean="0"/>
              <a:t>The </a:t>
            </a:r>
            <a:r>
              <a:rPr lang="en-US" sz="2200" dirty="0"/>
              <a:t>child or another child of the parent has been the victim of physical abuse resulting in serious bodily injury, sexual violence or aggravated physical neglect by the parent. </a:t>
            </a:r>
          </a:p>
          <a:p>
            <a:pPr marL="285750" indent="-285750">
              <a:buFont typeface="Arial" panose="020B0604020202020204" pitchFamily="34" charset="0"/>
              <a:buChar char="•"/>
            </a:pPr>
            <a:r>
              <a:rPr lang="en-US" sz="2200" dirty="0" smtClean="0"/>
              <a:t>The </a:t>
            </a:r>
            <a:r>
              <a:rPr lang="en-US" sz="2200" dirty="0"/>
              <a:t>parent of the child has been convicted of any of the following offenses where the victim was a child: </a:t>
            </a:r>
          </a:p>
          <a:p>
            <a:pPr marL="800100" lvl="1" indent="-342900">
              <a:buFont typeface="Arial" pitchFamily="34" charset="0"/>
              <a:buChar char="•"/>
            </a:pPr>
            <a:r>
              <a:rPr lang="en-US" sz="2000" dirty="0" smtClean="0"/>
              <a:t>a </a:t>
            </a:r>
            <a:r>
              <a:rPr lang="en-US" sz="2000" dirty="0"/>
              <a:t>felony under 18 </a:t>
            </a:r>
            <a:r>
              <a:rPr lang="en-US" sz="2000" dirty="0" err="1"/>
              <a:t>Pa.C.S</a:t>
            </a:r>
            <a:r>
              <a:rPr lang="en-US" sz="2000" dirty="0"/>
              <a:t>. § 3121 (relating to rape), § 3122.1 (relating to </a:t>
            </a:r>
            <a:r>
              <a:rPr lang="en-US" sz="2000" dirty="0" smtClean="0"/>
              <a:t>statutory sexual </a:t>
            </a:r>
            <a:r>
              <a:rPr lang="en-US" sz="2000" dirty="0"/>
              <a:t>assault), § 3123 (relating to involuntary deviate sexual </a:t>
            </a:r>
            <a:r>
              <a:rPr lang="en-US" sz="2000" dirty="0" smtClean="0"/>
              <a:t>intercourse</a:t>
            </a:r>
            <a:r>
              <a:rPr lang="en-US" sz="2000" dirty="0"/>
              <a:t>), § 3124.1 </a:t>
            </a:r>
            <a:r>
              <a:rPr lang="en-US" sz="2000" dirty="0" smtClean="0"/>
              <a:t>(</a:t>
            </a:r>
            <a:r>
              <a:rPr lang="en-US" sz="2000" dirty="0"/>
              <a:t>relating to sexual assault). </a:t>
            </a:r>
          </a:p>
          <a:p>
            <a:pPr marL="800100" lvl="1" indent="-342900">
              <a:buFont typeface="Arial" pitchFamily="34" charset="0"/>
              <a:buChar char="•"/>
            </a:pPr>
            <a:r>
              <a:rPr lang="en-US" sz="2200" dirty="0" smtClean="0"/>
              <a:t>an </a:t>
            </a:r>
            <a:r>
              <a:rPr lang="en-US" sz="2200" dirty="0"/>
              <a:t>equivalent crime in another jurisdiction. </a:t>
            </a:r>
          </a:p>
          <a:p>
            <a:pPr marL="285750" indent="-285750">
              <a:buFont typeface="Arial" panose="020B0604020202020204" pitchFamily="34" charset="0"/>
              <a:buChar char="•"/>
            </a:pPr>
            <a:r>
              <a:rPr lang="en-US" sz="2200" dirty="0" smtClean="0"/>
              <a:t>The </a:t>
            </a:r>
            <a:r>
              <a:rPr lang="en-US" sz="2200" dirty="0"/>
              <a:t>attempt, solicitation or conspiracy to commit any of the offenses set forth in [main bullet 2 above] </a:t>
            </a:r>
            <a:endParaRPr lang="en-US" sz="2200" dirty="0" smtClean="0"/>
          </a:p>
          <a:p>
            <a:pPr marL="285750" indent="-285750">
              <a:buFont typeface="Arial" panose="020B0604020202020204" pitchFamily="34" charset="0"/>
              <a:buChar char="•"/>
            </a:pPr>
            <a:r>
              <a:rPr lang="en-US" sz="2200" dirty="0" smtClean="0"/>
              <a:t>The parent of the child is required to register as a sexual offender under subchapter H of Chapter 97 (relating to registration of sexual offenders) or to register with a sexual offender registry in another jurisdiction or foreign country.</a:t>
            </a:r>
            <a:endParaRPr lang="en-US" sz="2200" dirty="0"/>
          </a:p>
          <a:p>
            <a:endParaRPr lang="en-US" dirty="0"/>
          </a:p>
          <a:p>
            <a:r>
              <a:rPr lang="en-US" sz="1200" dirty="0"/>
              <a:t>Source: Commonwealth of Pennsylvania. The Juvenile Act (42 </a:t>
            </a:r>
            <a:r>
              <a:rPr lang="en-US" sz="1200" dirty="0" err="1"/>
              <a:t>Pa.C.S</a:t>
            </a:r>
            <a:r>
              <a:rPr lang="en-US" sz="1200" dirty="0"/>
              <a:t>. § 6302, (relating to definitions)). </a:t>
            </a:r>
          </a:p>
        </p:txBody>
      </p:sp>
      <p:sp>
        <p:nvSpPr>
          <p:cNvPr id="4" name="Slide Number Placeholder 3"/>
          <p:cNvSpPr>
            <a:spLocks noGrp="1"/>
          </p:cNvSpPr>
          <p:nvPr>
            <p:ph type="sldNum" sz="quarter" idx="12"/>
          </p:nvPr>
        </p:nvSpPr>
        <p:spPr/>
        <p:txBody>
          <a:bodyPr/>
          <a:lstStyle/>
          <a:p>
            <a:r>
              <a:rPr lang="en-US" dirty="0" smtClean="0"/>
              <a:t>39</a:t>
            </a:r>
          </a:p>
        </p:txBody>
      </p:sp>
    </p:spTree>
    <p:extLst>
      <p:ext uri="{BB962C8B-B14F-4D97-AF65-F5344CB8AC3E}">
        <p14:creationId xmlns:p14="http://schemas.microsoft.com/office/powerpoint/2010/main" val="2666848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Competencies </a:t>
            </a:r>
            <a:endParaRPr lang="en-US" dirty="0"/>
          </a:p>
        </p:txBody>
      </p:sp>
      <p:sp>
        <p:nvSpPr>
          <p:cNvPr id="3" name="Content Placeholder 2"/>
          <p:cNvSpPr>
            <a:spLocks noGrp="1"/>
          </p:cNvSpPr>
          <p:nvPr>
            <p:ph idx="1"/>
          </p:nvPr>
        </p:nvSpPr>
        <p:spPr>
          <a:xfrm>
            <a:off x="1171074" y="1411706"/>
            <a:ext cx="8878779" cy="4836694"/>
          </a:xfrm>
        </p:spPr>
        <p:txBody>
          <a:bodyPr>
            <a:normAutofit/>
          </a:bodyPr>
          <a:lstStyle/>
          <a:p>
            <a:r>
              <a:rPr lang="en-US" sz="2800" dirty="0" smtClean="0"/>
              <a:t>203-3</a:t>
            </a:r>
            <a:r>
              <a:rPr lang="en-US" sz="2800" dirty="0"/>
              <a:t>: The </a:t>
            </a:r>
            <a:r>
              <a:rPr lang="en-US" sz="2800" dirty="0" smtClean="0"/>
              <a:t>child </a:t>
            </a:r>
            <a:r>
              <a:rPr lang="en-US" sz="2800" dirty="0"/>
              <a:t>w</a:t>
            </a:r>
            <a:r>
              <a:rPr lang="en-US" sz="2800" dirty="0" smtClean="0"/>
              <a:t>elfare </a:t>
            </a:r>
            <a:r>
              <a:rPr lang="en-US" sz="2800" dirty="0"/>
              <a:t>p</a:t>
            </a:r>
            <a:r>
              <a:rPr lang="en-US" sz="2800" dirty="0" smtClean="0"/>
              <a:t>rofessional </a:t>
            </a:r>
            <a:r>
              <a:rPr lang="en-US" sz="2800" dirty="0"/>
              <a:t>is able to recognize the patterns of interaction in families that maintain intra-familial sexual abuse. </a:t>
            </a:r>
            <a:endParaRPr lang="en-US" sz="2800" dirty="0" smtClean="0"/>
          </a:p>
          <a:p>
            <a:pPr marL="0" indent="0">
              <a:buNone/>
            </a:pPr>
            <a:endParaRPr lang="en-US" sz="2800" dirty="0"/>
          </a:p>
          <a:p>
            <a:r>
              <a:rPr lang="en-US" sz="2800" dirty="0"/>
              <a:t>203-4: The </a:t>
            </a:r>
            <a:r>
              <a:rPr lang="en-US" sz="2800" dirty="0" smtClean="0"/>
              <a:t>child </a:t>
            </a:r>
            <a:r>
              <a:rPr lang="en-US" sz="2800" dirty="0"/>
              <a:t>w</a:t>
            </a:r>
            <a:r>
              <a:rPr lang="en-US" sz="2800" dirty="0" smtClean="0"/>
              <a:t>elfare </a:t>
            </a:r>
            <a:r>
              <a:rPr lang="en-US" sz="2800" dirty="0"/>
              <a:t>p</a:t>
            </a:r>
            <a:r>
              <a:rPr lang="en-US" sz="2800" dirty="0" smtClean="0"/>
              <a:t>rofessional </a:t>
            </a:r>
            <a:r>
              <a:rPr lang="en-US" sz="2800" dirty="0"/>
              <a:t>can recognize age-appropriate sexual knowledge and awareness in children and can identify abnormal and/or precocious sexual knowledge or preoccupation</a:t>
            </a:r>
            <a:r>
              <a:rPr lang="en-US" sz="2800" dirty="0" smtClean="0"/>
              <a:t>.</a:t>
            </a:r>
            <a:endParaRPr lang="en-US" dirty="0" smtClean="0"/>
          </a:p>
          <a:p>
            <a:endParaRPr lang="en-US" dirty="0"/>
          </a:p>
          <a:p>
            <a:pPr marL="0" indent="0">
              <a:buNone/>
            </a:pPr>
            <a:endParaRPr lang="en-US" dirty="0"/>
          </a:p>
        </p:txBody>
      </p:sp>
      <p:sp>
        <p:nvSpPr>
          <p:cNvPr id="4" name="Slide Number Placeholder 3"/>
          <p:cNvSpPr>
            <a:spLocks noGrp="1"/>
          </p:cNvSpPr>
          <p:nvPr>
            <p:ph type="sldNum" sz="quarter" idx="11"/>
          </p:nvPr>
        </p:nvSpPr>
        <p:spPr/>
        <p:txBody>
          <a:bodyPr/>
          <a:lstStyle/>
          <a:p>
            <a:pPr>
              <a:defRPr/>
            </a:pPr>
            <a:r>
              <a:rPr lang="en-US" dirty="0"/>
              <a:t>4</a:t>
            </a:r>
            <a:endParaRPr lang="en-US" dirty="0">
              <a:latin typeface="Arial" charset="0"/>
            </a:endParaRPr>
          </a:p>
        </p:txBody>
      </p:sp>
    </p:spTree>
    <p:extLst>
      <p:ext uri="{BB962C8B-B14F-4D97-AF65-F5344CB8AC3E}">
        <p14:creationId xmlns:p14="http://schemas.microsoft.com/office/powerpoint/2010/main" val="35567256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966" y="534523"/>
            <a:ext cx="8825659" cy="1080248"/>
          </a:xfrm>
        </p:spPr>
        <p:txBody>
          <a:bodyPr/>
          <a:lstStyle/>
          <a:p>
            <a:r>
              <a:rPr lang="en-US" sz="3600" b="1" dirty="0"/>
              <a:t>Service Plans </a:t>
            </a:r>
            <a:endParaRPr lang="en-US" sz="3600" dirty="0"/>
          </a:p>
        </p:txBody>
      </p:sp>
      <p:sp>
        <p:nvSpPr>
          <p:cNvPr id="3" name="Text Placeholder 2"/>
          <p:cNvSpPr>
            <a:spLocks noGrp="1"/>
          </p:cNvSpPr>
          <p:nvPr>
            <p:ph type="body" sz="half" idx="2"/>
          </p:nvPr>
        </p:nvSpPr>
        <p:spPr>
          <a:xfrm>
            <a:off x="658157" y="1307055"/>
            <a:ext cx="10884797" cy="4761155"/>
          </a:xfrm>
        </p:spPr>
        <p:txBody>
          <a:bodyPr>
            <a:normAutofit/>
          </a:bodyPr>
          <a:lstStyle/>
          <a:p>
            <a:r>
              <a:rPr lang="en-US" sz="2400" dirty="0" smtClean="0"/>
              <a:t>After </a:t>
            </a:r>
            <a:r>
              <a:rPr lang="en-US" sz="2400" dirty="0"/>
              <a:t>child safety has been assured, child sexual abuse-related service plans must: </a:t>
            </a:r>
          </a:p>
          <a:p>
            <a:pPr marL="342900" indent="-342900">
              <a:buFont typeface="Wingdings" pitchFamily="2" charset="2"/>
              <a:buChar char="v"/>
            </a:pPr>
            <a:r>
              <a:rPr lang="en-US" sz="2400" dirty="0" smtClean="0"/>
              <a:t>Address </a:t>
            </a:r>
            <a:r>
              <a:rPr lang="en-US" sz="2400" dirty="0"/>
              <a:t>Protective Capacities that need to be enhanced to mitigate </a:t>
            </a:r>
            <a:r>
              <a:rPr lang="en-US" sz="2400" dirty="0" smtClean="0"/>
              <a:t>	existing </a:t>
            </a:r>
            <a:r>
              <a:rPr lang="en-US" sz="2400" dirty="0"/>
              <a:t>safety threats </a:t>
            </a:r>
          </a:p>
          <a:p>
            <a:pPr marL="342900" indent="-342900">
              <a:buFont typeface="Wingdings" pitchFamily="2" charset="2"/>
              <a:buChar char="v"/>
            </a:pPr>
            <a:r>
              <a:rPr lang="en-US" sz="2400" dirty="0" smtClean="0"/>
              <a:t>Address </a:t>
            </a:r>
            <a:r>
              <a:rPr lang="en-US" sz="2400" dirty="0"/>
              <a:t>risk concerns </a:t>
            </a:r>
          </a:p>
          <a:p>
            <a:pPr marL="342900" indent="-342900">
              <a:buFont typeface="Wingdings" pitchFamily="2" charset="2"/>
              <a:buChar char="v"/>
            </a:pPr>
            <a:r>
              <a:rPr lang="en-US" sz="2400" dirty="0" smtClean="0"/>
              <a:t>Support </a:t>
            </a:r>
            <a:r>
              <a:rPr lang="en-US" sz="2400" dirty="0"/>
              <a:t>(except as otherwise ordered by the court) goals and tasks that: </a:t>
            </a:r>
          </a:p>
          <a:p>
            <a:pPr marL="800100" lvl="1" indent="-342900">
              <a:buFont typeface="Wingdings" pitchFamily="2" charset="2"/>
              <a:buChar char="ü"/>
            </a:pPr>
            <a:r>
              <a:rPr lang="en-US" sz="2200" dirty="0" smtClean="0"/>
              <a:t>prevent </a:t>
            </a:r>
            <a:r>
              <a:rPr lang="en-US" sz="2200" dirty="0"/>
              <a:t>placement and/or </a:t>
            </a:r>
          </a:p>
          <a:p>
            <a:pPr marL="800100" lvl="1" indent="-342900">
              <a:buFont typeface="Wingdings" pitchFamily="2" charset="2"/>
              <a:buChar char="ü"/>
            </a:pPr>
            <a:r>
              <a:rPr lang="en-US" sz="2200" dirty="0" smtClean="0"/>
              <a:t>reunify </a:t>
            </a:r>
            <a:r>
              <a:rPr lang="en-US" sz="2200" dirty="0"/>
              <a:t>the child with the family </a:t>
            </a:r>
          </a:p>
          <a:p>
            <a:pPr marL="342900" indent="-342900">
              <a:buFont typeface="Wingdings" pitchFamily="2" charset="2"/>
              <a:buChar char="v"/>
            </a:pPr>
            <a:r>
              <a:rPr lang="en-US" sz="2400" dirty="0" smtClean="0"/>
              <a:t>Address </a:t>
            </a:r>
            <a:r>
              <a:rPr lang="en-US" sz="2400" dirty="0"/>
              <a:t>concurrent planning efforts that consider any situation in which </a:t>
            </a:r>
            <a:r>
              <a:rPr lang="en-US" sz="2400" dirty="0" smtClean="0"/>
              <a:t>the    child </a:t>
            </a:r>
            <a:r>
              <a:rPr lang="en-US" sz="2400" dirty="0"/>
              <a:t>cannot be reunified with the family </a:t>
            </a:r>
          </a:p>
          <a:p>
            <a:endParaRPr lang="en-US" sz="2200" dirty="0"/>
          </a:p>
        </p:txBody>
      </p:sp>
      <p:sp>
        <p:nvSpPr>
          <p:cNvPr id="5" name="Slide Number Placeholder 4"/>
          <p:cNvSpPr>
            <a:spLocks noGrp="1"/>
          </p:cNvSpPr>
          <p:nvPr>
            <p:ph type="sldNum" sz="quarter" idx="12"/>
          </p:nvPr>
        </p:nvSpPr>
        <p:spPr/>
        <p:txBody>
          <a:bodyPr/>
          <a:lstStyle/>
          <a:p>
            <a:r>
              <a:rPr lang="en-US" dirty="0" smtClean="0"/>
              <a:t>40</a:t>
            </a:r>
            <a:endParaRPr lang="en-US" dirty="0"/>
          </a:p>
        </p:txBody>
      </p:sp>
    </p:spTree>
    <p:extLst>
      <p:ext uri="{BB962C8B-B14F-4D97-AF65-F5344CB8AC3E}">
        <p14:creationId xmlns:p14="http://schemas.microsoft.com/office/powerpoint/2010/main" val="27379954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364" y="726246"/>
            <a:ext cx="8825659" cy="1144793"/>
          </a:xfrm>
        </p:spPr>
        <p:txBody>
          <a:bodyPr/>
          <a:lstStyle/>
          <a:p>
            <a:r>
              <a:rPr lang="en-US" sz="3600" dirty="0"/>
              <a:t>Visitation </a:t>
            </a:r>
          </a:p>
        </p:txBody>
      </p:sp>
      <p:sp>
        <p:nvSpPr>
          <p:cNvPr id="3" name="Text Placeholder 2"/>
          <p:cNvSpPr>
            <a:spLocks noGrp="1"/>
          </p:cNvSpPr>
          <p:nvPr>
            <p:ph type="body" sz="half" idx="2"/>
          </p:nvPr>
        </p:nvSpPr>
        <p:spPr>
          <a:xfrm>
            <a:off x="319068" y="1392070"/>
            <a:ext cx="9901564" cy="4848327"/>
          </a:xfrm>
        </p:spPr>
        <p:txBody>
          <a:bodyPr>
            <a:normAutofit/>
          </a:bodyPr>
          <a:lstStyle/>
          <a:p>
            <a:r>
              <a:rPr lang="en-US" sz="2600" dirty="0" smtClean="0"/>
              <a:t>According </a:t>
            </a:r>
            <a:r>
              <a:rPr lang="en-US" sz="2600" dirty="0"/>
              <a:t>to 55 Pa Code §3130.68(a) (relating to visiting and communication policies):</a:t>
            </a:r>
            <a:r>
              <a:rPr lang="en-US" sz="2000" dirty="0"/>
              <a:t> </a:t>
            </a:r>
          </a:p>
          <a:p>
            <a:pPr marL="342900" indent="-342900">
              <a:buFont typeface="Arial" pitchFamily="34" charset="0"/>
              <a:buChar char="•"/>
            </a:pPr>
            <a:r>
              <a:rPr lang="en-US" sz="2400" dirty="0" smtClean="0"/>
              <a:t>the </a:t>
            </a:r>
            <a:r>
              <a:rPr lang="en-US" sz="2400" dirty="0"/>
              <a:t>county agency must provide opportunity for visits between the child and parents as frequently as possible but no less frequently than once every 2 weeks at a time and place convenient to the parties and in a location that will permit natural interaction, unless visiting is: </a:t>
            </a:r>
            <a:endParaRPr lang="en-US" sz="2400" dirty="0" smtClean="0"/>
          </a:p>
          <a:p>
            <a:pPr marL="800100" lvl="1" indent="-342900">
              <a:buFont typeface="Arial" pitchFamily="34" charset="0"/>
              <a:buChar char="•"/>
            </a:pPr>
            <a:r>
              <a:rPr lang="en-US" sz="2200" dirty="0" smtClean="0"/>
              <a:t>Clearly </a:t>
            </a:r>
            <a:r>
              <a:rPr lang="en-US" sz="2200" dirty="0"/>
              <a:t>not in keeping with the placement goal—for example, in adoption </a:t>
            </a:r>
            <a:r>
              <a:rPr lang="en-US" sz="2200" dirty="0" smtClean="0"/>
              <a:t>or independent </a:t>
            </a:r>
            <a:r>
              <a:rPr lang="en-US" sz="2200" dirty="0"/>
              <a:t>living. (1) </a:t>
            </a:r>
          </a:p>
          <a:p>
            <a:pPr marL="800100" lvl="1" indent="-342900">
              <a:buFont typeface="Arial" pitchFamily="34" charset="0"/>
              <a:buChar char="•"/>
            </a:pPr>
            <a:r>
              <a:rPr lang="en-US" sz="2200" dirty="0" smtClean="0"/>
              <a:t>Freely </a:t>
            </a:r>
            <a:r>
              <a:rPr lang="en-US" sz="2200" dirty="0"/>
              <a:t>refused in writing by the parents. (2) </a:t>
            </a:r>
            <a:endParaRPr lang="en-US" sz="2200" dirty="0" smtClean="0"/>
          </a:p>
          <a:p>
            <a:pPr marL="800100" lvl="1" indent="-342900">
              <a:buFont typeface="Arial" pitchFamily="34" charset="0"/>
              <a:buChar char="•"/>
            </a:pPr>
            <a:r>
              <a:rPr lang="en-US" sz="2200" dirty="0" smtClean="0"/>
              <a:t>Not </a:t>
            </a:r>
            <a:r>
              <a:rPr lang="en-US" sz="2200" dirty="0"/>
              <a:t>in the child’s best interest and is limited or prohibited by court order. (3)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4853" y="4627886"/>
            <a:ext cx="2095746" cy="1527254"/>
          </a:xfrm>
          <a:prstGeom prst="rect">
            <a:avLst/>
          </a:prstGeom>
        </p:spPr>
      </p:pic>
      <p:sp>
        <p:nvSpPr>
          <p:cNvPr id="5" name="Slide Number Placeholder 4"/>
          <p:cNvSpPr>
            <a:spLocks noGrp="1"/>
          </p:cNvSpPr>
          <p:nvPr>
            <p:ph type="sldNum" sz="quarter" idx="12"/>
          </p:nvPr>
        </p:nvSpPr>
        <p:spPr/>
        <p:txBody>
          <a:bodyPr/>
          <a:lstStyle/>
          <a:p>
            <a:r>
              <a:rPr lang="en-US" dirty="0" smtClean="0"/>
              <a:t>41</a:t>
            </a:r>
            <a:endParaRPr lang="en-US" dirty="0"/>
          </a:p>
        </p:txBody>
      </p:sp>
    </p:spTree>
    <p:extLst>
      <p:ext uri="{BB962C8B-B14F-4D97-AF65-F5344CB8AC3E}">
        <p14:creationId xmlns:p14="http://schemas.microsoft.com/office/powerpoint/2010/main" val="42038651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418" y="689626"/>
            <a:ext cx="8825659" cy="1220097"/>
          </a:xfrm>
        </p:spPr>
        <p:txBody>
          <a:bodyPr/>
          <a:lstStyle/>
          <a:p>
            <a:r>
              <a:rPr lang="en-US" sz="3600" b="1" dirty="0"/>
              <a:t>Reunification</a:t>
            </a:r>
            <a:endParaRPr lang="en-US" sz="3600" dirty="0"/>
          </a:p>
        </p:txBody>
      </p:sp>
      <p:sp>
        <p:nvSpPr>
          <p:cNvPr id="3" name="Text Placeholder 2"/>
          <p:cNvSpPr>
            <a:spLocks noGrp="1"/>
          </p:cNvSpPr>
          <p:nvPr>
            <p:ph type="body" sz="half" idx="2"/>
          </p:nvPr>
        </p:nvSpPr>
        <p:spPr>
          <a:xfrm>
            <a:off x="328349" y="1501253"/>
            <a:ext cx="10305826" cy="4174609"/>
          </a:xfrm>
        </p:spPr>
        <p:txBody>
          <a:bodyPr>
            <a:normAutofit/>
          </a:bodyPr>
          <a:lstStyle/>
          <a:p>
            <a:pPr marL="342900" indent="-342900">
              <a:buFont typeface="Arial" pitchFamily="34" charset="0"/>
              <a:buChar char="•"/>
            </a:pPr>
            <a:r>
              <a:rPr lang="en-US" sz="2400" dirty="0" smtClean="0"/>
              <a:t>If </a:t>
            </a:r>
            <a:r>
              <a:rPr lang="en-US" sz="2400" dirty="0"/>
              <a:t>the child was removed from the home, reunification of the child back into the home in which a perpetrator who underwent treatment </a:t>
            </a:r>
            <a:r>
              <a:rPr lang="en-US" sz="2400" dirty="0" smtClean="0"/>
              <a:t>resides. </a:t>
            </a:r>
          </a:p>
          <a:p>
            <a:endParaRPr lang="en-US" sz="2400" dirty="0"/>
          </a:p>
          <a:p>
            <a:pPr marL="342900" indent="-342900">
              <a:buFont typeface="Arial" pitchFamily="34" charset="0"/>
              <a:buChar char="•"/>
            </a:pPr>
            <a:r>
              <a:rPr lang="en-US" sz="2400" dirty="0" smtClean="0"/>
              <a:t>Reintroducing </a:t>
            </a:r>
            <a:r>
              <a:rPr lang="en-US" sz="2400" dirty="0"/>
              <a:t>a perpetrator into the family (if the child was not removed from the home and the perpetrator left the home to go into treatment as part of a Family Service Plan, successfully completed the treatment, and a qualified professional approved him/her to be with the child </a:t>
            </a:r>
            <a:r>
              <a:rPr lang="en-US" sz="2400" dirty="0" smtClean="0"/>
              <a:t>and family. </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6327" y="4100930"/>
            <a:ext cx="1713066" cy="2180575"/>
          </a:xfrm>
          <a:prstGeom prst="rect">
            <a:avLst/>
          </a:prstGeom>
        </p:spPr>
      </p:pic>
      <p:sp>
        <p:nvSpPr>
          <p:cNvPr id="4" name="Slide Number Placeholder 3"/>
          <p:cNvSpPr>
            <a:spLocks noGrp="1"/>
          </p:cNvSpPr>
          <p:nvPr>
            <p:ph type="sldNum" sz="quarter" idx="12"/>
          </p:nvPr>
        </p:nvSpPr>
        <p:spPr/>
        <p:txBody>
          <a:bodyPr/>
          <a:lstStyle/>
          <a:p>
            <a:r>
              <a:rPr lang="en-US" dirty="0" smtClean="0"/>
              <a:t>42</a:t>
            </a:r>
            <a:endParaRPr lang="en-US" dirty="0"/>
          </a:p>
        </p:txBody>
      </p:sp>
    </p:spTree>
    <p:extLst>
      <p:ext uri="{BB962C8B-B14F-4D97-AF65-F5344CB8AC3E}">
        <p14:creationId xmlns:p14="http://schemas.microsoft.com/office/powerpoint/2010/main" val="34506229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805" y="850510"/>
            <a:ext cx="8825659" cy="961913"/>
          </a:xfrm>
        </p:spPr>
        <p:txBody>
          <a:bodyPr/>
          <a:lstStyle/>
          <a:p>
            <a:r>
              <a:rPr lang="en-US" sz="3600" dirty="0" smtClean="0"/>
              <a:t>Secondary</a:t>
            </a:r>
            <a:r>
              <a:rPr lang="en-US" sz="3600" b="1" dirty="0" smtClean="0"/>
              <a:t> Traumatic Stress</a:t>
            </a:r>
            <a:endParaRPr lang="en-US" sz="3600" dirty="0"/>
          </a:p>
        </p:txBody>
      </p:sp>
      <p:sp>
        <p:nvSpPr>
          <p:cNvPr id="3" name="Text Placeholder 2"/>
          <p:cNvSpPr>
            <a:spLocks noGrp="1"/>
          </p:cNvSpPr>
          <p:nvPr>
            <p:ph type="body" sz="half" idx="2"/>
          </p:nvPr>
        </p:nvSpPr>
        <p:spPr>
          <a:xfrm>
            <a:off x="440261" y="1334751"/>
            <a:ext cx="11194873" cy="4847216"/>
          </a:xfrm>
        </p:spPr>
        <p:txBody>
          <a:bodyPr anchor="t">
            <a:normAutofit/>
          </a:bodyPr>
          <a:lstStyle/>
          <a:p>
            <a:endParaRPr lang="en-US" dirty="0"/>
          </a:p>
          <a:p>
            <a:pPr marL="285750" indent="-285750">
              <a:buFont typeface="Wingdings" panose="05000000000000000000" pitchFamily="2" charset="2"/>
              <a:buChar char="v"/>
            </a:pPr>
            <a:r>
              <a:rPr lang="en-US" sz="2000" dirty="0"/>
              <a:t>Secondary traumatic stress (STS) is natural consequent behaviors and emotions resulting from knowing about a traumatizing event experienced by a significant other – the stress resulting from helping or wanting to help a traumatized or suffering </a:t>
            </a:r>
            <a:r>
              <a:rPr lang="en-US" sz="2000" dirty="0" smtClean="0"/>
              <a:t>person </a:t>
            </a:r>
            <a:r>
              <a:rPr lang="en-US" sz="2000" dirty="0"/>
              <a:t>(</a:t>
            </a:r>
            <a:r>
              <a:rPr lang="en-US" sz="2000" dirty="0" err="1"/>
              <a:t>Figley</a:t>
            </a:r>
            <a:r>
              <a:rPr lang="en-US" sz="2000" dirty="0"/>
              <a:t>, 2002)</a:t>
            </a:r>
            <a:r>
              <a:rPr lang="en-US" sz="2000" dirty="0" smtClean="0"/>
              <a:t> </a:t>
            </a:r>
          </a:p>
          <a:p>
            <a:pPr marL="285750" indent="-285750">
              <a:buFont typeface="Wingdings" panose="05000000000000000000" pitchFamily="2" charset="2"/>
              <a:buChar char="v"/>
            </a:pPr>
            <a:endParaRPr lang="en-US" sz="1400" dirty="0"/>
          </a:p>
          <a:p>
            <a:pPr marL="285750" indent="-285750">
              <a:buFont typeface="Wingdings" panose="05000000000000000000" pitchFamily="2" charset="2"/>
              <a:buChar char="v"/>
            </a:pPr>
            <a:r>
              <a:rPr lang="en-US" sz="2000" dirty="0"/>
              <a:t>A person can experience secondary traumatic stress through direct and indirect contact with a traumatized </a:t>
            </a:r>
            <a:r>
              <a:rPr lang="en-US" sz="2000" dirty="0" smtClean="0"/>
              <a:t>individual</a:t>
            </a:r>
          </a:p>
          <a:p>
            <a:pPr marL="285750" indent="-285750">
              <a:buFont typeface="Wingdings" panose="05000000000000000000" pitchFamily="2" charset="2"/>
              <a:buChar char="v"/>
            </a:pPr>
            <a:endParaRPr lang="en-US" sz="1400" dirty="0"/>
          </a:p>
          <a:p>
            <a:pPr marL="285750" indent="-285750">
              <a:buFont typeface="Wingdings" panose="05000000000000000000" pitchFamily="2" charset="2"/>
              <a:buChar char="v"/>
            </a:pPr>
            <a:r>
              <a:rPr lang="en-US" sz="2000" dirty="0"/>
              <a:t>Ongoing exposure to traumatic stress creates symptoms related to other conditions, </a:t>
            </a:r>
            <a:br>
              <a:rPr lang="en-US" sz="2000" dirty="0"/>
            </a:br>
            <a:r>
              <a:rPr lang="en-US" sz="2000" dirty="0" smtClean="0"/>
              <a:t>and </a:t>
            </a:r>
            <a:r>
              <a:rPr lang="en-US" sz="2000" dirty="0"/>
              <a:t>is likely to be overlooked or assessed as some other </a:t>
            </a:r>
            <a:r>
              <a:rPr lang="en-US" sz="2000" dirty="0" smtClean="0"/>
              <a:t>problem </a:t>
            </a:r>
            <a:endParaRPr lang="en-US" sz="2000" dirty="0"/>
          </a:p>
          <a:p>
            <a:endParaRPr lang="en-US" dirty="0"/>
          </a:p>
          <a:p>
            <a:endParaRPr lang="en-US" sz="1200" dirty="0" smtClean="0"/>
          </a:p>
          <a:p>
            <a:r>
              <a:rPr lang="en-US" sz="1200" dirty="0" err="1"/>
              <a:t>Figley</a:t>
            </a:r>
            <a:r>
              <a:rPr lang="en-US" sz="1200" dirty="0"/>
              <a:t>, C., </a:t>
            </a:r>
            <a:r>
              <a:rPr lang="en-US" sz="1200" dirty="0" err="1"/>
              <a:t>Figley</a:t>
            </a:r>
            <a:r>
              <a:rPr lang="en-US" sz="1200" dirty="0"/>
              <a:t>, K.R. </a:t>
            </a:r>
            <a:r>
              <a:rPr lang="en-US" sz="1200" i="1" dirty="0"/>
              <a:t>Crisis Y2K</a:t>
            </a:r>
            <a:r>
              <a:rPr lang="en-US" sz="1200" dirty="0"/>
              <a:t> (2002): The Green Cross Project.</a:t>
            </a:r>
          </a:p>
          <a:p>
            <a:endParaRPr lang="en-US" sz="1200" dirty="0" smtClean="0"/>
          </a:p>
          <a:p>
            <a:r>
              <a:rPr lang="en-US" sz="1200" dirty="0" smtClean="0"/>
              <a:t>University </a:t>
            </a:r>
            <a:r>
              <a:rPr lang="en-US" sz="1200" dirty="0"/>
              <a:t>of Pittsburgh. (2014). </a:t>
            </a:r>
            <a:r>
              <a:rPr lang="en-US" sz="1200" i="1" dirty="0"/>
              <a:t>313: Managing the I</a:t>
            </a:r>
            <a:r>
              <a:rPr lang="en-US" sz="1200" i="1" dirty="0" smtClean="0"/>
              <a:t>mpact </a:t>
            </a:r>
            <a:r>
              <a:rPr lang="en-US" sz="1200" i="1" dirty="0"/>
              <a:t>of Traumatic Stress on the Child Welfare Professional</a:t>
            </a:r>
            <a:r>
              <a:rPr lang="en-US" sz="1200" dirty="0"/>
              <a:t>. </a:t>
            </a:r>
            <a:endParaRPr lang="en-US" sz="1200" dirty="0" smtClean="0"/>
          </a:p>
          <a:p>
            <a:r>
              <a:rPr lang="en-US" sz="1200" dirty="0" smtClean="0"/>
              <a:t>          Mechanicsburg, PA: University of Pittsburgh School of Social Work, Pennsylvania Child Welfare Resource Center.</a:t>
            </a:r>
          </a:p>
          <a:p>
            <a:endParaRPr lang="en-US" dirty="0"/>
          </a:p>
        </p:txBody>
      </p:sp>
      <p:sp>
        <p:nvSpPr>
          <p:cNvPr id="5" name="Slide Number Placeholder 4"/>
          <p:cNvSpPr>
            <a:spLocks noGrp="1"/>
          </p:cNvSpPr>
          <p:nvPr>
            <p:ph type="sldNum" sz="quarter" idx="12"/>
          </p:nvPr>
        </p:nvSpPr>
        <p:spPr/>
        <p:txBody>
          <a:bodyPr/>
          <a:lstStyle/>
          <a:p>
            <a:r>
              <a:rPr lang="en-US" dirty="0" smtClean="0"/>
              <a:t>43</a:t>
            </a:r>
            <a:endParaRPr lang="en-US" dirty="0"/>
          </a:p>
        </p:txBody>
      </p:sp>
      <p:pic>
        <p:nvPicPr>
          <p:cNvPr id="5122" name="Picture 2" descr="C:\Users\eneail\AppData\Local\Microsoft\Windows\Temporary Internet Files\Content.IE5\GIUWGQUG\MC900334376[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7759" y="4164355"/>
            <a:ext cx="1649883" cy="1959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014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255" y="633753"/>
            <a:ext cx="8825659" cy="1101762"/>
          </a:xfrm>
        </p:spPr>
        <p:txBody>
          <a:bodyPr/>
          <a:lstStyle/>
          <a:p>
            <a:r>
              <a:rPr lang="en-US" sz="3600" dirty="0" smtClean="0"/>
              <a:t>Burnout</a:t>
            </a:r>
            <a:endParaRPr lang="en-US" sz="3600" dirty="0"/>
          </a:p>
        </p:txBody>
      </p:sp>
      <p:sp>
        <p:nvSpPr>
          <p:cNvPr id="3" name="Text Placeholder 2"/>
          <p:cNvSpPr>
            <a:spLocks noGrp="1"/>
          </p:cNvSpPr>
          <p:nvPr>
            <p:ph type="body" sz="half" idx="2"/>
          </p:nvPr>
        </p:nvSpPr>
        <p:spPr>
          <a:xfrm>
            <a:off x="202957" y="575245"/>
            <a:ext cx="9764058" cy="5716373"/>
          </a:xfrm>
        </p:spPr>
        <p:txBody>
          <a:bodyPr>
            <a:normAutofit lnSpcReduction="10000"/>
          </a:bodyPr>
          <a:lstStyle/>
          <a:p>
            <a:endParaRPr lang="en-US" dirty="0" smtClean="0"/>
          </a:p>
          <a:p>
            <a:endParaRPr lang="en-US" dirty="0"/>
          </a:p>
          <a:p>
            <a:endParaRPr lang="en-US" dirty="0" smtClean="0"/>
          </a:p>
          <a:p>
            <a:pPr marL="342900" indent="-342900">
              <a:buFont typeface="Wingdings" panose="05000000000000000000" pitchFamily="2" charset="2"/>
              <a:buChar char="v"/>
            </a:pPr>
            <a:r>
              <a:rPr lang="en-US" sz="2400" dirty="0" smtClean="0"/>
              <a:t>Describes </a:t>
            </a:r>
            <a:r>
              <a:rPr lang="en-US" sz="2400" dirty="0"/>
              <a:t>anyone whose health is suffering or whose outlook on life has turned negative because of the impact or overload of their work</a:t>
            </a:r>
            <a:endParaRPr lang="en-US" sz="2400" dirty="0" smtClean="0"/>
          </a:p>
          <a:p>
            <a:pPr algn="ctr"/>
            <a:r>
              <a:rPr lang="en-US" sz="1200" dirty="0" smtClean="0"/>
              <a:t>(Rothschild</a:t>
            </a:r>
            <a:r>
              <a:rPr lang="en-US" sz="1200" dirty="0"/>
              <a:t>, B. 2006</a:t>
            </a:r>
            <a:r>
              <a:rPr lang="en-US" sz="1200" dirty="0" smtClean="0"/>
              <a:t>)</a:t>
            </a:r>
          </a:p>
          <a:p>
            <a:pPr marL="171450" indent="-171450" algn="ctr">
              <a:buFont typeface="Wingdings" panose="05000000000000000000" pitchFamily="2" charset="2"/>
              <a:buChar char="v"/>
            </a:pPr>
            <a:endParaRPr lang="en-US" sz="1200" dirty="0"/>
          </a:p>
          <a:p>
            <a:pPr marL="342900" indent="-342900">
              <a:buFont typeface="Wingdings" panose="05000000000000000000" pitchFamily="2" charset="2"/>
              <a:buChar char="v"/>
            </a:pPr>
            <a:r>
              <a:rPr lang="en-US" sz="2400" dirty="0"/>
              <a:t>Burnout and secondary trauma have similar roots. Both conditions involve the cumulative effects of stress. Both conditions elicit similar responses from affected </a:t>
            </a:r>
            <a:r>
              <a:rPr lang="en-US" sz="2400" dirty="0" smtClean="0"/>
              <a:t>employees </a:t>
            </a:r>
            <a:endParaRPr lang="en-US" sz="2400" dirty="0"/>
          </a:p>
          <a:p>
            <a:pPr marL="171450" indent="-171450">
              <a:buFont typeface="Wingdings" panose="05000000000000000000" pitchFamily="2" charset="2"/>
              <a:buChar char="v"/>
            </a:pPr>
            <a:endParaRPr lang="en-US" sz="1200" dirty="0" smtClean="0"/>
          </a:p>
          <a:p>
            <a:pPr marL="3829050" lvl="8" indent="-171450" algn="ctr">
              <a:buFont typeface="Wingdings" panose="05000000000000000000" pitchFamily="2" charset="2"/>
              <a:buChar char="v"/>
            </a:pPr>
            <a:endParaRPr lang="en-US" sz="300" dirty="0"/>
          </a:p>
          <a:p>
            <a:pPr marL="342900" indent="-342900">
              <a:buFont typeface="Wingdings" panose="05000000000000000000" pitchFamily="2" charset="2"/>
              <a:buChar char="v"/>
            </a:pPr>
            <a:r>
              <a:rPr lang="en-US" sz="2400" dirty="0"/>
              <a:t>While trauma deals with exposure to clients’ trauma and our own trauma, burnout adds the daily stressors of functioning in the overall </a:t>
            </a:r>
            <a:r>
              <a:rPr lang="en-US" sz="2400" dirty="0" smtClean="0"/>
              <a:t>workplace </a:t>
            </a:r>
          </a:p>
          <a:p>
            <a:pPr marL="342900" indent="-342900">
              <a:buFont typeface="Wingdings" panose="05000000000000000000" pitchFamily="2" charset="2"/>
              <a:buChar char="v"/>
            </a:pPr>
            <a:endParaRPr lang="en-US" sz="2400" dirty="0"/>
          </a:p>
          <a:p>
            <a:r>
              <a:rPr lang="en-US" sz="1200" dirty="0"/>
              <a:t>University of Pittsburgh. (2014). </a:t>
            </a:r>
            <a:r>
              <a:rPr lang="en-US" sz="1200" i="1" dirty="0"/>
              <a:t>313: Managing the Impact of Traumatic Stress on the Child Welfare Professional</a:t>
            </a:r>
            <a:r>
              <a:rPr lang="en-US" sz="1200" dirty="0"/>
              <a:t>. </a:t>
            </a:r>
          </a:p>
          <a:p>
            <a:r>
              <a:rPr lang="en-US" sz="1200" dirty="0"/>
              <a:t>          Mechanicsburg, PA: University of Pittsburgh School of Social Work, Pennsylvania Child Welfare Resource Center.</a:t>
            </a:r>
          </a:p>
          <a:p>
            <a:pPr marL="342900" indent="-342900">
              <a:buFont typeface="Wingdings" panose="05000000000000000000" pitchFamily="2" charset="2"/>
              <a:buChar char="v"/>
            </a:pP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4109" y="4464859"/>
            <a:ext cx="2872231" cy="1725608"/>
          </a:xfrm>
          <a:prstGeom prst="rect">
            <a:avLst/>
          </a:prstGeom>
        </p:spPr>
      </p:pic>
      <p:sp>
        <p:nvSpPr>
          <p:cNvPr id="5" name="Slide Number Placeholder 4"/>
          <p:cNvSpPr>
            <a:spLocks noGrp="1"/>
          </p:cNvSpPr>
          <p:nvPr>
            <p:ph type="sldNum" sz="quarter" idx="12"/>
          </p:nvPr>
        </p:nvSpPr>
        <p:spPr/>
        <p:txBody>
          <a:bodyPr/>
          <a:lstStyle/>
          <a:p>
            <a:r>
              <a:rPr lang="en-US" dirty="0" smtClean="0"/>
              <a:t>44</a:t>
            </a:r>
            <a:endParaRPr lang="en-US" dirty="0"/>
          </a:p>
        </p:txBody>
      </p:sp>
    </p:spTree>
    <p:extLst>
      <p:ext uri="{BB962C8B-B14F-4D97-AF65-F5344CB8AC3E}">
        <p14:creationId xmlns:p14="http://schemas.microsoft.com/office/powerpoint/2010/main" val="19740990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996" y="966536"/>
            <a:ext cx="10972878" cy="597568"/>
          </a:xfrm>
        </p:spPr>
        <p:txBody>
          <a:bodyPr/>
          <a:lstStyle/>
          <a:p>
            <a:r>
              <a:rPr lang="en-US" sz="2800" dirty="0" smtClean="0"/>
              <a:t>Four characteristics of Sexual Abuse Cases that Contribute to Secondary Traumatic Stress and Burnout</a:t>
            </a:r>
            <a:endParaRPr lang="en-US" sz="2800" dirty="0"/>
          </a:p>
        </p:txBody>
      </p:sp>
      <p:sp>
        <p:nvSpPr>
          <p:cNvPr id="3" name="Text Placeholder 2"/>
          <p:cNvSpPr>
            <a:spLocks noGrp="1"/>
          </p:cNvSpPr>
          <p:nvPr>
            <p:ph type="body" sz="half" idx="2"/>
          </p:nvPr>
        </p:nvSpPr>
        <p:spPr>
          <a:xfrm>
            <a:off x="529312" y="1780675"/>
            <a:ext cx="10924751" cy="2362200"/>
          </a:xfrm>
        </p:spPr>
        <p:txBody>
          <a:bodyPr anchor="t" anchorCtr="0">
            <a:noAutofit/>
          </a:bodyPr>
          <a:lstStyle/>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The acts themselves are terrible and terribly harmful.  Sexual abuse violates fundamental social norms, and the lives of some victims dramatically attest to its devastating effects</a:t>
            </a: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Cases are fraught with uncertainty.  In many instances, it is not possible to determine whether the abuse occurred.  Likewise, it is very difficult to determine the risk of future sexual abuse.</a:t>
            </a: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Survivors are sometimes re-traumatized by repeated interviews, intrusive medical exams, court testimony, and separation from their families.</a:t>
            </a: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Child welfare professionals are often unsuccessful.  Survivors are not made to feel safe, and offenders may not be prosecuted or held accountable for their actions</a:t>
            </a:r>
            <a:endParaRPr lang="en-US" sz="2400" dirty="0">
              <a:latin typeface="Arial" panose="020B0604020202020204" pitchFamily="34" charset="0"/>
              <a:cs typeface="Arial" panose="020B0604020202020204" pitchFamily="34" charset="0"/>
            </a:endParaRPr>
          </a:p>
          <a:p>
            <a:pPr algn="r"/>
            <a:r>
              <a:rPr lang="en-US" sz="1200" dirty="0" smtClean="0">
                <a:latin typeface="Arial" panose="020B0604020202020204" pitchFamily="34" charset="0"/>
                <a:cs typeface="Arial" panose="020B0604020202020204" pitchFamily="34" charset="0"/>
              </a:rPr>
              <a:t>(U.S. DHHS, 1993)</a:t>
            </a:r>
          </a:p>
        </p:txBody>
      </p:sp>
      <p:sp>
        <p:nvSpPr>
          <p:cNvPr id="4" name="Slide Number Placeholder 3"/>
          <p:cNvSpPr>
            <a:spLocks noGrp="1"/>
          </p:cNvSpPr>
          <p:nvPr>
            <p:ph type="sldNum" sz="quarter" idx="12"/>
          </p:nvPr>
        </p:nvSpPr>
        <p:spPr/>
        <p:txBody>
          <a:bodyPr/>
          <a:lstStyle/>
          <a:p>
            <a:fld id="{D57F1E4F-1CFF-5643-939E-02111984F565}" type="slidenum">
              <a:rPr lang="en-US" smtClean="0"/>
              <a:t>45</a:t>
            </a:fld>
            <a:endParaRPr lang="en-US" dirty="0"/>
          </a:p>
        </p:txBody>
      </p:sp>
    </p:spTree>
    <p:extLst>
      <p:ext uri="{BB962C8B-B14F-4D97-AF65-F5344CB8AC3E}">
        <p14:creationId xmlns:p14="http://schemas.microsoft.com/office/powerpoint/2010/main" val="1785557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Competencies (continued) </a:t>
            </a:r>
            <a:endParaRPr lang="en-US" dirty="0"/>
          </a:p>
        </p:txBody>
      </p:sp>
      <p:sp>
        <p:nvSpPr>
          <p:cNvPr id="3" name="Content Placeholder 2"/>
          <p:cNvSpPr>
            <a:spLocks noGrp="1"/>
          </p:cNvSpPr>
          <p:nvPr>
            <p:ph idx="1"/>
          </p:nvPr>
        </p:nvSpPr>
        <p:spPr>
          <a:xfrm>
            <a:off x="994611" y="1203158"/>
            <a:ext cx="10074441" cy="5117431"/>
          </a:xfrm>
        </p:spPr>
        <p:txBody>
          <a:bodyPr>
            <a:normAutofit/>
          </a:bodyPr>
          <a:lstStyle/>
          <a:p>
            <a:pPr marL="0" indent="0">
              <a:buNone/>
            </a:pPr>
            <a:endParaRPr lang="en-US" dirty="0"/>
          </a:p>
          <a:p>
            <a:r>
              <a:rPr lang="en-US" sz="2800" dirty="0"/>
              <a:t>203-6: The </a:t>
            </a:r>
            <a:r>
              <a:rPr lang="en-US" sz="2800" dirty="0" smtClean="0"/>
              <a:t>child </a:t>
            </a:r>
            <a:r>
              <a:rPr lang="en-US" sz="2800" dirty="0"/>
              <a:t>w</a:t>
            </a:r>
            <a:r>
              <a:rPr lang="en-US" sz="2800" dirty="0" smtClean="0"/>
              <a:t>elfare </a:t>
            </a:r>
            <a:r>
              <a:rPr lang="en-US" sz="2800" dirty="0"/>
              <a:t>p</a:t>
            </a:r>
            <a:r>
              <a:rPr lang="en-US" sz="2800" dirty="0" smtClean="0"/>
              <a:t>rofessional </a:t>
            </a:r>
            <a:r>
              <a:rPr lang="en-US" sz="2800" dirty="0"/>
              <a:t>understands the individual and family dynamics of sexual abuse and can elicit and identify these dynamics during sexual abuse investigation interviews. </a:t>
            </a:r>
            <a:endParaRPr lang="en-US" sz="2800" dirty="0" smtClean="0"/>
          </a:p>
          <a:p>
            <a:endParaRPr lang="en-US" sz="2800" dirty="0"/>
          </a:p>
          <a:p>
            <a:r>
              <a:rPr lang="en-US" sz="2800" dirty="0"/>
              <a:t>203-12: The </a:t>
            </a:r>
            <a:r>
              <a:rPr lang="en-US" sz="2800" dirty="0" smtClean="0"/>
              <a:t>child </a:t>
            </a:r>
            <a:r>
              <a:rPr lang="en-US" sz="2800" dirty="0"/>
              <a:t>w</a:t>
            </a:r>
            <a:r>
              <a:rPr lang="en-US" sz="2800" dirty="0" smtClean="0"/>
              <a:t>elfare </a:t>
            </a:r>
            <a:r>
              <a:rPr lang="en-US" sz="2800" dirty="0"/>
              <a:t>p</a:t>
            </a:r>
            <a:r>
              <a:rPr lang="en-US" sz="2800" dirty="0" smtClean="0"/>
              <a:t>rofessional </a:t>
            </a:r>
            <a:r>
              <a:rPr lang="en-US" sz="2800" dirty="0"/>
              <a:t>is aware of his/her own emotional responses to child abuse and neglect and of the potential for these responses to interfere with the casework process. </a:t>
            </a:r>
          </a:p>
          <a:p>
            <a:pPr marL="0" indent="0">
              <a:buNone/>
            </a:pPr>
            <a:endParaRPr lang="en-US" dirty="0"/>
          </a:p>
          <a:p>
            <a:endParaRPr lang="en-US" dirty="0"/>
          </a:p>
        </p:txBody>
      </p:sp>
      <p:sp>
        <p:nvSpPr>
          <p:cNvPr id="4" name="Slide Number Placeholder 3"/>
          <p:cNvSpPr>
            <a:spLocks noGrp="1"/>
          </p:cNvSpPr>
          <p:nvPr>
            <p:ph type="sldNum" sz="quarter" idx="11"/>
          </p:nvPr>
        </p:nvSpPr>
        <p:spPr/>
        <p:txBody>
          <a:bodyPr/>
          <a:lstStyle/>
          <a:p>
            <a:pPr>
              <a:defRPr/>
            </a:pPr>
            <a:r>
              <a:rPr lang="en-US" dirty="0"/>
              <a:t>5</a:t>
            </a:r>
            <a:endParaRPr lang="en-US" dirty="0">
              <a:latin typeface="Arial" charset="0"/>
            </a:endParaRPr>
          </a:p>
        </p:txBody>
      </p:sp>
    </p:spTree>
    <p:extLst>
      <p:ext uri="{BB962C8B-B14F-4D97-AF65-F5344CB8AC3E}">
        <p14:creationId xmlns:p14="http://schemas.microsoft.com/office/powerpoint/2010/main" val="38747064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50000"/>
            </a:schemeClr>
          </a:solidFill>
        </p:spPr>
        <p:txBody>
          <a:bodyPr/>
          <a:lstStyle/>
          <a:p>
            <a:pPr algn="ctr"/>
            <a:r>
              <a:rPr lang="en-US" dirty="0" smtClean="0">
                <a:solidFill>
                  <a:schemeClr val="tx2">
                    <a:lumMod val="85000"/>
                    <a:lumOff val="15000"/>
                  </a:schemeClr>
                </a:solidFill>
              </a:rPr>
              <a:t>Learning Objectives </a:t>
            </a:r>
            <a:endParaRPr lang="en-US" dirty="0">
              <a:solidFill>
                <a:schemeClr val="tx2">
                  <a:lumMod val="85000"/>
                  <a:lumOff val="15000"/>
                </a:schemeClr>
              </a:solidFill>
            </a:endParaRPr>
          </a:p>
        </p:txBody>
      </p:sp>
      <p:sp>
        <p:nvSpPr>
          <p:cNvPr id="3" name="Content Placeholder 2"/>
          <p:cNvSpPr>
            <a:spLocks noGrp="1"/>
          </p:cNvSpPr>
          <p:nvPr>
            <p:ph idx="1"/>
          </p:nvPr>
        </p:nvSpPr>
        <p:spPr>
          <a:xfrm>
            <a:off x="1559306" y="1558229"/>
            <a:ext cx="9045818" cy="4681198"/>
          </a:xfrm>
        </p:spPr>
        <p:txBody>
          <a:bodyPr>
            <a:normAutofit/>
          </a:bodyPr>
          <a:lstStyle/>
          <a:p>
            <a:pPr marL="0" indent="0">
              <a:buNone/>
            </a:pPr>
            <a:endParaRPr lang="en-US" dirty="0"/>
          </a:p>
          <a:p>
            <a:r>
              <a:rPr lang="en-US" sz="2800" dirty="0" smtClean="0"/>
              <a:t>Articulate </a:t>
            </a:r>
            <a:r>
              <a:rPr lang="en-US" sz="2800" dirty="0"/>
              <a:t>the laws, regulations, and policies that guide serving families facing child sexual abuse </a:t>
            </a:r>
            <a:r>
              <a:rPr lang="en-US" sz="2800" dirty="0" smtClean="0"/>
              <a:t>issues.</a:t>
            </a:r>
          </a:p>
          <a:p>
            <a:pPr marL="0" indent="0">
              <a:buNone/>
            </a:pPr>
            <a:r>
              <a:rPr lang="en-US" sz="2800" dirty="0" smtClean="0"/>
              <a:t> </a:t>
            </a:r>
            <a:endParaRPr lang="en-US" sz="2800" dirty="0"/>
          </a:p>
          <a:p>
            <a:r>
              <a:rPr lang="en-US" sz="2800" dirty="0"/>
              <a:t>Recognize individual and familial dynamics associated with sexual abuse (including research-based signs, characteristics, patterns, and cycles of sexual </a:t>
            </a:r>
            <a:r>
              <a:rPr lang="en-US" sz="2800" dirty="0" smtClean="0"/>
              <a:t>abuse). </a:t>
            </a:r>
            <a:endParaRPr lang="en-US" sz="2800" dirty="0"/>
          </a:p>
          <a:p>
            <a:endParaRPr lang="en-US" sz="2200" dirty="0"/>
          </a:p>
        </p:txBody>
      </p:sp>
      <p:sp>
        <p:nvSpPr>
          <p:cNvPr id="4" name="Slide Number Placeholder 3"/>
          <p:cNvSpPr>
            <a:spLocks noGrp="1"/>
          </p:cNvSpPr>
          <p:nvPr>
            <p:ph type="sldNum" sz="quarter" idx="11"/>
          </p:nvPr>
        </p:nvSpPr>
        <p:spPr/>
        <p:txBody>
          <a:bodyPr/>
          <a:lstStyle/>
          <a:p>
            <a:pPr>
              <a:defRPr/>
            </a:pPr>
            <a:r>
              <a:rPr lang="en-US" dirty="0"/>
              <a:t>6</a:t>
            </a:r>
            <a:endParaRPr lang="en-US" dirty="0">
              <a:latin typeface="Arial" charset="0"/>
            </a:endParaRPr>
          </a:p>
        </p:txBody>
      </p:sp>
    </p:spTree>
    <p:extLst>
      <p:ext uri="{BB962C8B-B14F-4D97-AF65-F5344CB8AC3E}">
        <p14:creationId xmlns:p14="http://schemas.microsoft.com/office/powerpoint/2010/main" val="39004618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50000"/>
            </a:schemeClr>
          </a:solidFill>
        </p:spPr>
        <p:txBody>
          <a:bodyPr/>
          <a:lstStyle/>
          <a:p>
            <a:pPr algn="ctr"/>
            <a:r>
              <a:rPr lang="en-US" dirty="0" smtClean="0">
                <a:solidFill>
                  <a:schemeClr val="tx2">
                    <a:lumMod val="85000"/>
                    <a:lumOff val="15000"/>
                  </a:schemeClr>
                </a:solidFill>
              </a:rPr>
              <a:t>Learning Objectives (continued)</a:t>
            </a:r>
            <a:endParaRPr lang="en-US" dirty="0">
              <a:solidFill>
                <a:schemeClr val="tx2">
                  <a:lumMod val="85000"/>
                  <a:lumOff val="15000"/>
                </a:schemeClr>
              </a:solidFill>
            </a:endParaRPr>
          </a:p>
        </p:txBody>
      </p:sp>
      <p:sp>
        <p:nvSpPr>
          <p:cNvPr id="3" name="Rectangle 2"/>
          <p:cNvSpPr/>
          <p:nvPr/>
        </p:nvSpPr>
        <p:spPr>
          <a:xfrm>
            <a:off x="646111" y="2274838"/>
            <a:ext cx="10904205" cy="2677656"/>
          </a:xfrm>
          <a:prstGeom prst="rect">
            <a:avLst/>
          </a:prstGeom>
        </p:spPr>
        <p:txBody>
          <a:bodyPr wrap="square">
            <a:spAutoFit/>
          </a:bodyPr>
          <a:lstStyle/>
          <a:p>
            <a:pPr marL="457200" indent="-457200">
              <a:buFont typeface="Arial" pitchFamily="34" charset="0"/>
              <a:buChar char="•"/>
            </a:pPr>
            <a:r>
              <a:rPr lang="en-US" sz="2800" dirty="0"/>
              <a:t>Recognize fundamental collaborative casework efforts related to serving children, youth, and families facing sexual abuse issues. </a:t>
            </a:r>
          </a:p>
          <a:p>
            <a:pPr marL="457200" indent="-457200">
              <a:buFont typeface="Wingdings" panose="05000000000000000000" pitchFamily="2" charset="2"/>
              <a:buChar char="Ø"/>
            </a:pPr>
            <a:endParaRPr lang="en-US" sz="2800" dirty="0"/>
          </a:p>
          <a:p>
            <a:pPr marL="457200" indent="-457200">
              <a:buFont typeface="Arial" pitchFamily="34" charset="0"/>
              <a:buChar char="•"/>
            </a:pPr>
            <a:r>
              <a:rPr lang="en-US" sz="2800" dirty="0"/>
              <a:t>Communicate personal values and beliefs regarding child sexual abuse and how those values and beliefs might affect serving families in which child sexual abuse issues exist. </a:t>
            </a:r>
          </a:p>
        </p:txBody>
      </p:sp>
      <p:sp>
        <p:nvSpPr>
          <p:cNvPr id="4" name="Slide Number Placeholder 3"/>
          <p:cNvSpPr>
            <a:spLocks noGrp="1"/>
          </p:cNvSpPr>
          <p:nvPr>
            <p:ph type="sldNum" sz="quarter" idx="11"/>
          </p:nvPr>
        </p:nvSpPr>
        <p:spPr/>
        <p:txBody>
          <a:bodyPr/>
          <a:lstStyle/>
          <a:p>
            <a:pPr>
              <a:defRPr/>
            </a:pPr>
            <a:r>
              <a:rPr lang="en-US" dirty="0"/>
              <a:t>7</a:t>
            </a:r>
            <a:endParaRPr lang="en-US" sz="1400" dirty="0">
              <a:latin typeface="Arial" charset="0"/>
            </a:endParaRPr>
          </a:p>
        </p:txBody>
      </p:sp>
    </p:spTree>
    <p:extLst>
      <p:ext uri="{BB962C8B-B14F-4D97-AF65-F5344CB8AC3E}">
        <p14:creationId xmlns:p14="http://schemas.microsoft.com/office/powerpoint/2010/main" val="17458810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Training Agenda</a:t>
            </a:r>
            <a:endParaRPr lang="en-US" dirty="0"/>
          </a:p>
        </p:txBody>
      </p:sp>
      <p:sp>
        <p:nvSpPr>
          <p:cNvPr id="3" name="Content Placeholder 2"/>
          <p:cNvSpPr>
            <a:spLocks noGrp="1"/>
          </p:cNvSpPr>
          <p:nvPr>
            <p:ph idx="1"/>
          </p:nvPr>
        </p:nvSpPr>
        <p:spPr>
          <a:xfrm>
            <a:off x="646111" y="1512705"/>
            <a:ext cx="9269296" cy="5357232"/>
          </a:xfrm>
        </p:spPr>
        <p:txBody>
          <a:bodyPr>
            <a:normAutofit/>
          </a:bodyPr>
          <a:lstStyle/>
          <a:p>
            <a:pPr marL="514350" indent="-514350">
              <a:buAutoNum type="romanUcPeriod"/>
            </a:pPr>
            <a:r>
              <a:rPr lang="en-US" sz="2600" b="1" dirty="0" smtClean="0"/>
              <a:t>    Welcome and Introductions</a:t>
            </a:r>
          </a:p>
          <a:p>
            <a:pPr marL="514350" indent="-514350">
              <a:buAutoNum type="romanUcPeriod"/>
            </a:pPr>
            <a:r>
              <a:rPr lang="en-US" sz="2600" b="1" dirty="0" smtClean="0"/>
              <a:t>     Values, Beliefs, Myths, &amp; Facts</a:t>
            </a:r>
          </a:p>
          <a:p>
            <a:pPr marL="514350" indent="-514350">
              <a:buAutoNum type="romanUcPeriod"/>
            </a:pPr>
            <a:r>
              <a:rPr lang="en-US" sz="2600" b="1" dirty="0" smtClean="0"/>
              <a:t>    Defining Child Sexual Abuse</a:t>
            </a:r>
          </a:p>
          <a:p>
            <a:pPr marL="514350" indent="-514350">
              <a:buAutoNum type="romanUcPeriod"/>
            </a:pPr>
            <a:r>
              <a:rPr lang="en-US" sz="2600" b="1" dirty="0" smtClean="0"/>
              <a:t>    General Dynamics</a:t>
            </a:r>
          </a:p>
          <a:p>
            <a:pPr marL="514350" indent="-514350">
              <a:buAutoNum type="romanUcPeriod"/>
            </a:pPr>
            <a:r>
              <a:rPr lang="en-US" sz="2600" b="1" dirty="0" smtClean="0"/>
              <a:t>    Offender Dynamics</a:t>
            </a:r>
          </a:p>
          <a:p>
            <a:pPr marL="514350" indent="-514350">
              <a:buAutoNum type="romanUcPeriod"/>
            </a:pPr>
            <a:r>
              <a:rPr lang="en-US" sz="2600" b="1" dirty="0" smtClean="0"/>
              <a:t>    The Child and Family in General</a:t>
            </a:r>
          </a:p>
          <a:p>
            <a:pPr marL="514350" indent="-514350">
              <a:buAutoNum type="romanUcPeriod"/>
            </a:pPr>
            <a:r>
              <a:rPr lang="en-US" sz="2600" b="1" dirty="0"/>
              <a:t> </a:t>
            </a:r>
            <a:r>
              <a:rPr lang="en-US" sz="2600" b="1" dirty="0" smtClean="0"/>
              <a:t>  The Investigation</a:t>
            </a:r>
          </a:p>
          <a:p>
            <a:pPr marL="514350" indent="-514350">
              <a:buAutoNum type="romanUcPeriod"/>
            </a:pPr>
            <a:r>
              <a:rPr lang="en-US" sz="2600" b="1" dirty="0" smtClean="0"/>
              <a:t> Planning and Collaborating</a:t>
            </a:r>
          </a:p>
          <a:p>
            <a:pPr marL="514350" indent="-514350">
              <a:buAutoNum type="romanUcPeriod"/>
            </a:pPr>
            <a:r>
              <a:rPr lang="en-US" sz="2600" b="1" dirty="0" smtClean="0"/>
              <a:t>    Effects of the Child Welfare Professional</a:t>
            </a:r>
          </a:p>
          <a:p>
            <a:pPr marL="514350" indent="-514350">
              <a:buAutoNum type="romanUcPeriod"/>
            </a:pPr>
            <a:r>
              <a:rPr lang="en-US" sz="2600" b="1" dirty="0" smtClean="0"/>
              <a:t>    Closing and Evaluation </a:t>
            </a:r>
          </a:p>
          <a:p>
            <a:pPr marL="0" indent="0">
              <a:buNone/>
            </a:pPr>
            <a:r>
              <a:rPr lang="en-US" sz="2800" b="1"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9852" y="1896698"/>
            <a:ext cx="2504661" cy="3131591"/>
          </a:xfrm>
          <a:prstGeom prst="rect">
            <a:avLst/>
          </a:prstGeom>
        </p:spPr>
      </p:pic>
      <p:sp>
        <p:nvSpPr>
          <p:cNvPr id="5" name="TextBox 4"/>
          <p:cNvSpPr txBox="1"/>
          <p:nvPr/>
        </p:nvSpPr>
        <p:spPr>
          <a:xfrm>
            <a:off x="9993087" y="6598920"/>
            <a:ext cx="2198914" cy="276999"/>
          </a:xfrm>
          <a:prstGeom prst="rect">
            <a:avLst/>
          </a:prstGeom>
          <a:noFill/>
        </p:spPr>
        <p:txBody>
          <a:bodyPr wrap="square" rtlCol="0">
            <a:spAutoFit/>
          </a:bodyPr>
          <a:lstStyle/>
          <a:p>
            <a:pPr algn="r"/>
            <a:r>
              <a:rPr lang="en-US" sz="1200" b="1" dirty="0"/>
              <a:t>8</a:t>
            </a:r>
          </a:p>
        </p:txBody>
      </p:sp>
    </p:spTree>
    <p:extLst>
      <p:ext uri="{BB962C8B-B14F-4D97-AF65-F5344CB8AC3E}">
        <p14:creationId xmlns:p14="http://schemas.microsoft.com/office/powerpoint/2010/main" val="26533448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4703" y="949947"/>
            <a:ext cx="7867078" cy="701432"/>
          </a:xfrm>
        </p:spPr>
        <p:txBody>
          <a:bodyPr/>
          <a:lstStyle/>
          <a:p>
            <a:r>
              <a:rPr lang="en-US" sz="3200" b="1" dirty="0"/>
              <a:t>Legal Child Abuse Definitions </a:t>
            </a:r>
            <a:r>
              <a:rPr lang="en-US" sz="3600" dirty="0"/>
              <a:t/>
            </a:r>
            <a:br>
              <a:rPr lang="en-US" sz="3600" dirty="0"/>
            </a:br>
            <a:r>
              <a:rPr lang="en-US" sz="2000" dirty="0"/>
              <a:t> </a:t>
            </a:r>
          </a:p>
        </p:txBody>
      </p:sp>
      <p:sp>
        <p:nvSpPr>
          <p:cNvPr id="3" name="Text Placeholder 2"/>
          <p:cNvSpPr>
            <a:spLocks noGrp="1"/>
          </p:cNvSpPr>
          <p:nvPr>
            <p:ph type="body" sz="half" idx="2"/>
          </p:nvPr>
        </p:nvSpPr>
        <p:spPr>
          <a:xfrm>
            <a:off x="420101" y="1555845"/>
            <a:ext cx="10816281" cy="4929525"/>
          </a:xfrm>
        </p:spPr>
        <p:txBody>
          <a:bodyPr>
            <a:normAutofit/>
          </a:bodyPr>
          <a:lstStyle/>
          <a:p>
            <a:r>
              <a:rPr lang="en-US" sz="2400" b="1" dirty="0"/>
              <a:t>Federal: CAPTA, as amended by the Keeping Children and Families Safe Act of 2003: </a:t>
            </a:r>
            <a:endParaRPr lang="en-US" sz="2400" b="1" dirty="0" smtClean="0"/>
          </a:p>
          <a:p>
            <a:r>
              <a:rPr lang="en-US" sz="2400" dirty="0" smtClean="0"/>
              <a:t>(</a:t>
            </a:r>
            <a:r>
              <a:rPr lang="en-US" sz="2400" dirty="0"/>
              <a:t>2) …“child abuse and neglect” means, at a minimum, any recent act or failure to act on the part of a parent or caretaker, which results in death, serious physical or emotional harm, </a:t>
            </a:r>
            <a:r>
              <a:rPr lang="en-US" sz="2400" u="sng" dirty="0"/>
              <a:t>sexual abuse or exploitation</a:t>
            </a:r>
            <a:r>
              <a:rPr lang="en-US" sz="2400" dirty="0"/>
              <a:t>, or an act or failure to act which presents an imminent risk of serious harm;1 </a:t>
            </a:r>
            <a:endParaRPr lang="en-US" sz="2400" dirty="0" smtClean="0"/>
          </a:p>
          <a:p>
            <a:endParaRPr lang="en-US" sz="2400" dirty="0"/>
          </a:p>
          <a:p>
            <a:r>
              <a:rPr lang="en-US" sz="2400" b="1" dirty="0"/>
              <a:t>Pennsylvania: (Child Protective Services Law) </a:t>
            </a:r>
            <a:endParaRPr lang="en-US" sz="2400" dirty="0"/>
          </a:p>
          <a:p>
            <a:r>
              <a:rPr lang="en-US" sz="2400" dirty="0" smtClean="0"/>
              <a:t>(b.1) The </a:t>
            </a:r>
            <a:r>
              <a:rPr lang="en-US" sz="2400" dirty="0"/>
              <a:t>term “child abuse” shall mean intentionally, knowingly or recklessly doing any of the following</a:t>
            </a:r>
            <a:r>
              <a:rPr lang="en-US" sz="2400" dirty="0" smtClean="0"/>
              <a:t>: </a:t>
            </a:r>
            <a:endParaRPr lang="en-US" sz="2400" dirty="0"/>
          </a:p>
          <a:p>
            <a:pPr lvl="1"/>
            <a:r>
              <a:rPr lang="en-US" sz="2400" dirty="0" smtClean="0"/>
              <a:t>(</a:t>
            </a:r>
            <a:r>
              <a:rPr lang="en-US" sz="2400" dirty="0"/>
              <a:t>1</a:t>
            </a:r>
            <a:r>
              <a:rPr lang="en-US" sz="2400" dirty="0" smtClean="0"/>
              <a:t>) </a:t>
            </a:r>
            <a:r>
              <a:rPr lang="en-US" sz="2400" dirty="0"/>
              <a:t>Causing bodily injury to a child through any recent act or failure to </a:t>
            </a:r>
            <a:r>
              <a:rPr lang="en-US" sz="2400" dirty="0" smtClean="0"/>
              <a:t>act </a:t>
            </a:r>
            <a:endParaRPr lang="en-US" sz="2400" dirty="0"/>
          </a:p>
          <a:p>
            <a:endParaRPr lang="en-US" sz="1500" dirty="0" smtClean="0"/>
          </a:p>
        </p:txBody>
      </p:sp>
      <p:sp>
        <p:nvSpPr>
          <p:cNvPr id="4" name="Slide Number Placeholder 3"/>
          <p:cNvSpPr>
            <a:spLocks noGrp="1"/>
          </p:cNvSpPr>
          <p:nvPr>
            <p:ph type="sldNum" sz="quarter" idx="12"/>
          </p:nvPr>
        </p:nvSpPr>
        <p:spPr/>
        <p:txBody>
          <a:bodyPr/>
          <a:lstStyle/>
          <a:p>
            <a:r>
              <a:rPr lang="en-US" dirty="0"/>
              <a:t>9</a:t>
            </a:r>
          </a:p>
        </p:txBody>
      </p:sp>
    </p:spTree>
    <p:extLst>
      <p:ext uri="{BB962C8B-B14F-4D97-AF65-F5344CB8AC3E}">
        <p14:creationId xmlns:p14="http://schemas.microsoft.com/office/powerpoint/2010/main" val="997810659"/>
      </p:ext>
    </p:extLst>
  </p:cSld>
  <p:clrMapOvr>
    <a:masterClrMapping/>
  </p:clrMapOvr>
  <p:timing>
    <p:tnLst>
      <p:par>
        <p:cTn id="1" dur="indefinite" restart="never" nodeType="tmRoot"/>
      </p:par>
    </p:tnLst>
  </p:timing>
</p:sld>
</file>

<file path=ppt/theme/theme1.xml><?xml version="1.0" encoding="utf-8"?>
<a:theme xmlns:a="http://schemas.openxmlformats.org/drawingml/2006/main" name="PwrPntTrnrDvlpdTmplt081711">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Georgia"/>
        <a:ea typeface="Osaka"/>
        <a:cs typeface=""/>
      </a:majorFont>
      <a:minorFont>
        <a:latin typeface="Georgia"/>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6142</TotalTime>
  <Words>3429</Words>
  <Application>Microsoft Office PowerPoint</Application>
  <PresentationFormat>Widescreen</PresentationFormat>
  <Paragraphs>386</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ＭＳ Ｐゴシック</vt:lpstr>
      <vt:lpstr>Aharoni</vt:lpstr>
      <vt:lpstr>Arial</vt:lpstr>
      <vt:lpstr>Bell MT</vt:lpstr>
      <vt:lpstr>Calibri</vt:lpstr>
      <vt:lpstr>Georgia</vt:lpstr>
      <vt:lpstr>Osaka</vt:lpstr>
      <vt:lpstr>Wingdings</vt:lpstr>
      <vt:lpstr>PwrPntTrnrDvlpdTmplt081711</vt:lpstr>
      <vt:lpstr>PowerPoint Presentation</vt:lpstr>
      <vt:lpstr>Housekeeping          </vt:lpstr>
      <vt:lpstr>Introductions</vt:lpstr>
      <vt:lpstr>Competencies </vt:lpstr>
      <vt:lpstr>Competencies (continued) </vt:lpstr>
      <vt:lpstr>Learning Objectives </vt:lpstr>
      <vt:lpstr>Learning Objectives (continued)</vt:lpstr>
      <vt:lpstr>Training Agenda</vt:lpstr>
      <vt:lpstr>Legal Child Abuse Definitions   </vt:lpstr>
      <vt:lpstr>Legal Child Abuse Definitions (continued)   </vt:lpstr>
      <vt:lpstr>Child Protective Services Law (continued)      (8) Engaging in any of the following recent acts:           (i) Kicking, biting, throwing, burning, stabbing or cutting a child in a manner that           endangers the child           (ii) Unreasonably restraining or confining a child, based on consideration of the method,           location or the duration of the restraint or confinement            (iii) Forcefully shaking a child under one year of age           (iv) Forcefully slapping or otherwise striking a child under one year of age           (v) Interfering with the breathing of a child           (vi) Causing a child to be present at a location while a violation of 18 Pa.C.S. § 7508.2           (relating to operation of methamphetamine laboratory) is occurring, provided that the           violation is being investigated by law enforcement           (vii) Leaving a child unsupervised with an individual, other than the child's parent, who the           actor knows or reasonably should have known:    </vt:lpstr>
      <vt:lpstr>Child Protective Services Law (continued)                 (A) Is required to register as a Tier II or Tier III sexual offender under 42 Pa.C.S. Ch. 97 Subch. H (relating               to registration of sexual offenders), where the victim of the sexual offense was under 18 years of age when               the crime was committed                (B) Has been determined to be a sexually violent predator under 42 Pa.C.S. § 9799.24 (relating to                assessments) or any of its predecessors                (C) Has been determined to be a sexually violent delinquent child as defined in 42 Pa.C.S. § 9799.12                (relating to definitions)      (9) Causing the death of the child through any act or failure to act      (10) Engaging a child in a severe form of trafficking in persons or sex trafficking, as those terms are defined       under section 103 of the Trafficking Victims Protection Act of 2000 (114 Stat. 1466, 22 U.S.C. § 7102). (c)  Restatement of culpability.--Conduct that causes injury or harm to a child or creates a risk of injury or harm to a child shall not be considered child abuse if there is no evidence that the person acted intentionally, knowingly or recklessly when causing the injury or harm to the child or creating a risk of injury or harm to the child (d)  Child abuse exclusions.--The term "child abuse" does not include any conduct for which an exclusion is provided in section 6304 (relating to exclusions from child abuse)    </vt:lpstr>
      <vt:lpstr>PowerPoint Presentation</vt:lpstr>
      <vt:lpstr>PowerPoint Presentation</vt:lpstr>
      <vt:lpstr>Circumstances of Child Sexual Abuse Involve:    From a clinical perspective, circumstances of Child Sexual Abuse involve:  </vt:lpstr>
      <vt:lpstr>Sexual Abuse Theories </vt:lpstr>
      <vt:lpstr>PowerPoint Presentation</vt:lpstr>
      <vt:lpstr>PowerPoint Presentation</vt:lpstr>
      <vt:lpstr>Perpetrator Relationships to Children: Pennsylvania 2013</vt:lpstr>
      <vt:lpstr>Adult Offenders </vt:lpstr>
      <vt:lpstr>Juvenile Offenders </vt:lpstr>
      <vt:lpstr>Juvenile Offenders (continued) </vt:lpstr>
      <vt:lpstr>Sexually Reactive Children</vt:lpstr>
      <vt:lpstr>Sexually Reactive Children (continued)</vt:lpstr>
      <vt:lpstr>PowerPoint Presentation</vt:lpstr>
      <vt:lpstr>Non-Offending Parents  </vt:lpstr>
      <vt:lpstr>Engaging Non-Offending Parents </vt:lpstr>
      <vt:lpstr>Engaging Non-Offending Parents (continued) </vt:lpstr>
      <vt:lpstr>Family Dynamics Consideration </vt:lpstr>
      <vt:lpstr>Investigation Goals  </vt:lpstr>
      <vt:lpstr>Amended CPSL: Investigation of Reports</vt:lpstr>
      <vt:lpstr>PowerPoint Presentation</vt:lpstr>
      <vt:lpstr>Amended CPSL: Notice of Investigation</vt:lpstr>
      <vt:lpstr>Interviews</vt:lpstr>
      <vt:lpstr>Amended CPSL: Investigation of Reports: Interviews</vt:lpstr>
      <vt:lpstr>Information Needed </vt:lpstr>
      <vt:lpstr>Collaboration with Law Enforcement Officials</vt:lpstr>
      <vt:lpstr>Reasonable Efforts</vt:lpstr>
      <vt:lpstr>Aggravated Circumstances </vt:lpstr>
      <vt:lpstr>Service Plans </vt:lpstr>
      <vt:lpstr>Visitation </vt:lpstr>
      <vt:lpstr>Reunification</vt:lpstr>
      <vt:lpstr>Secondary Traumatic Stress</vt:lpstr>
      <vt:lpstr>Burnout</vt:lpstr>
      <vt:lpstr>Four characteristics of Sexual Abuse Cases that Contribute to Secondary Traumatic Stress and Burnout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203:  Healthy Sexual Behaviors Verses Those That Cause Concern</dc:title>
  <dc:creator>Owner</dc:creator>
  <cp:lastModifiedBy>Merovich, Andrea Michelle Albert</cp:lastModifiedBy>
  <cp:revision>165</cp:revision>
  <cp:lastPrinted>2015-01-07T18:02:22Z</cp:lastPrinted>
  <dcterms:created xsi:type="dcterms:W3CDTF">2013-05-22T11:26:32Z</dcterms:created>
  <dcterms:modified xsi:type="dcterms:W3CDTF">2017-04-10T14:38:44Z</dcterms:modified>
</cp:coreProperties>
</file>